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333" r:id="rId14"/>
    <p:sldId id="266" r:id="rId15"/>
    <p:sldId id="334" r:id="rId16"/>
    <p:sldId id="336" r:id="rId17"/>
    <p:sldId id="265" r:id="rId18"/>
    <p:sldId id="33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320" r:id="rId50"/>
    <p:sldId id="289"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646AE6F-6119-4B2A-8BE1-46C0EA6AFE5B}" v="1704" dt="2022-02-13T21:37:13.696"/>
    <p1510:client id="{384C29C0-3C30-48C5-BE10-FE3FA81C0957}" v="256" dt="2022-02-22T21:32:31.195"/>
    <p1510:client id="{3BA0D230-C853-4667-83F9-D85E65BD4B24}" v="2" dt="2021-08-19T16:32:24.566"/>
    <p1510:client id="{5A0AAAB8-49A6-F942-A54D-C6F3E5FF3A63}" v="89" dt="2021-07-13T17:54:45.232"/>
    <p1510:client id="{76DF6DB8-F2E5-6C48-9ABE-786D868B0110}" v="955" dt="2021-07-13T17:56:41.616"/>
    <p1510:client id="{7A1DE9F9-746C-40EF-8306-922B87392B73}" v="2346" dt="2022-02-15T00:09:36.897"/>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68493C6-B86C-4720-A9C4-BD80C45D10A8}" v="3128" dt="2022-02-16T00:04:29.502"/>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es Jäger" userId="ca3fc8076d1e9b9c" providerId="Windows Live" clId="Web-{384C29C0-3C30-48C5-BE10-FE3FA81C0957}"/>
    <pc:docChg chg="modSld">
      <pc:chgData name="Johannes Jäger" userId="ca3fc8076d1e9b9c" providerId="Windows Live" clId="Web-{384C29C0-3C30-48C5-BE10-FE3FA81C0957}" dt="2022-02-22T21:32:31.195" v="249" actId="20577"/>
      <pc:docMkLst>
        <pc:docMk/>
      </pc:docMkLst>
      <pc:sldChg chg="modSp">
        <pc:chgData name="Johannes Jäger" userId="ca3fc8076d1e9b9c" providerId="Windows Live" clId="Web-{384C29C0-3C30-48C5-BE10-FE3FA81C0957}" dt="2022-02-22T21:23:47.930" v="21" actId="20577"/>
        <pc:sldMkLst>
          <pc:docMk/>
          <pc:sldMk cId="321008965" sldId="277"/>
        </pc:sldMkLst>
        <pc:spChg chg="mod">
          <ac:chgData name="Johannes Jäger" userId="ca3fc8076d1e9b9c" providerId="Windows Live" clId="Web-{384C29C0-3C30-48C5-BE10-FE3FA81C0957}" dt="2022-02-22T21:23:47.930" v="21" actId="20577"/>
          <ac:spMkLst>
            <pc:docMk/>
            <pc:sldMk cId="321008965" sldId="277"/>
            <ac:spMk id="8" creationId="{C7B9C153-C85C-3240-8E7E-523FBC004564}"/>
          </ac:spMkLst>
        </pc:spChg>
      </pc:sldChg>
      <pc:sldChg chg="modSp">
        <pc:chgData name="Johannes Jäger" userId="ca3fc8076d1e9b9c" providerId="Windows Live" clId="Web-{384C29C0-3C30-48C5-BE10-FE3FA81C0957}" dt="2022-02-22T21:16:54.387" v="2" actId="14100"/>
        <pc:sldMkLst>
          <pc:docMk/>
          <pc:sldMk cId="1813711241" sldId="293"/>
        </pc:sldMkLst>
        <pc:spChg chg="mod">
          <ac:chgData name="Johannes Jäger" userId="ca3fc8076d1e9b9c" providerId="Windows Live" clId="Web-{384C29C0-3C30-48C5-BE10-FE3FA81C0957}" dt="2022-02-22T21:16:54.387" v="2" actId="14100"/>
          <ac:spMkLst>
            <pc:docMk/>
            <pc:sldMk cId="1813711241" sldId="293"/>
            <ac:spMk id="5" creationId="{1B07C49E-AFFC-EC46-8930-E4D428F5F943}"/>
          </ac:spMkLst>
        </pc:spChg>
      </pc:sldChg>
      <pc:sldChg chg="modSp">
        <pc:chgData name="Johannes Jäger" userId="ca3fc8076d1e9b9c" providerId="Windows Live" clId="Web-{384C29C0-3C30-48C5-BE10-FE3FA81C0957}" dt="2022-02-22T21:16:10.948" v="1" actId="20577"/>
        <pc:sldMkLst>
          <pc:docMk/>
          <pc:sldMk cId="1277611629" sldId="327"/>
        </pc:sldMkLst>
        <pc:spChg chg="mod">
          <ac:chgData name="Johannes Jäger" userId="ca3fc8076d1e9b9c" providerId="Windows Live" clId="Web-{384C29C0-3C30-48C5-BE10-FE3FA81C0957}" dt="2022-02-22T21:16:10.948" v="1" actId="20577"/>
          <ac:spMkLst>
            <pc:docMk/>
            <pc:sldMk cId="1277611629" sldId="327"/>
            <ac:spMk id="6" creationId="{2C36AF9D-A911-994B-90EA-013D4CDA5604}"/>
          </ac:spMkLst>
        </pc:spChg>
      </pc:sldChg>
      <pc:sldChg chg="modSp">
        <pc:chgData name="Johannes Jäger" userId="ca3fc8076d1e9b9c" providerId="Windows Live" clId="Web-{384C29C0-3C30-48C5-BE10-FE3FA81C0957}" dt="2022-02-22T21:32:31.195" v="249" actId="20577"/>
        <pc:sldMkLst>
          <pc:docMk/>
          <pc:sldMk cId="1980221439" sldId="331"/>
        </pc:sldMkLst>
        <pc:spChg chg="mod">
          <ac:chgData name="Johannes Jäger" userId="ca3fc8076d1e9b9c" providerId="Windows Live" clId="Web-{384C29C0-3C30-48C5-BE10-FE3FA81C0957}" dt="2022-02-22T21:32:31.195" v="249" actId="20577"/>
          <ac:spMkLst>
            <pc:docMk/>
            <pc:sldMk cId="1980221439" sldId="331"/>
            <ac:spMk id="10" creationId="{79EF1473-3ADD-43F1-A495-57AAB7FD902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hannes-jaeger/Data-Science---Capstone/blob/master/Data%20Wrangling%20-%20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hannes-jaeger/Data-Science---Capstone/blob/master/Data%20Visualization%20-%20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ohannes-jaeger/Data-Science---Capstone/blob/master/Interactive%20Visual%20Analytics%20-%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ohannes-jaeger/Data-Science---Capstone/blob/master/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ohannes-jaeger/Data-Science---Capston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hannes-jaeger/Data-Science---Capstone/blob/b167e5c015765e222bde81bea4089a8c710e4d05/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Johannes Jaeger</a:t>
            </a:r>
          </a:p>
          <a:p>
            <a:r>
              <a:rPr lang="en-US" dirty="0">
                <a:solidFill>
                  <a:schemeClr val="bg2"/>
                </a:solidFill>
                <a:latin typeface="Abadi"/>
                <a:ea typeface="SF Pro" pitchFamily="2" charset="0"/>
                <a:cs typeface="SF Pro" pitchFamily="2" charset="0"/>
              </a:rPr>
              <a:t>2022/02/22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40.63% of </a:t>
            </a:r>
            <a:r>
              <a:rPr lang="en-US" sz="2200" dirty="0" err="1">
                <a:solidFill>
                  <a:schemeClr val="accent3">
                    <a:lumMod val="25000"/>
                  </a:schemeClr>
                </a:solidFill>
                <a:latin typeface="Abadi"/>
              </a:rPr>
              <a:t>LandingPad</a:t>
            </a:r>
            <a:r>
              <a:rPr lang="en-US" sz="2200" dirty="0">
                <a:solidFill>
                  <a:schemeClr val="accent3">
                    <a:lumMod val="25000"/>
                  </a:schemeClr>
                </a:solidFill>
                <a:latin typeface="Abadi"/>
              </a:rPr>
              <a:t> values missing</a:t>
            </a:r>
          </a:p>
          <a:p>
            <a:r>
              <a:rPr lang="en-US" sz="2200" dirty="0">
                <a:solidFill>
                  <a:schemeClr val="accent3">
                    <a:lumMod val="25000"/>
                  </a:schemeClr>
                </a:solidFill>
                <a:latin typeface="Abadi"/>
              </a:rPr>
              <a:t>Launches per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calculation</a:t>
            </a:r>
          </a:p>
          <a:p>
            <a:r>
              <a:rPr lang="en-US" sz="2200" dirty="0">
                <a:solidFill>
                  <a:schemeClr val="accent3">
                    <a:lumMod val="25000"/>
                  </a:schemeClr>
                </a:solidFill>
                <a:latin typeface="Abadi"/>
              </a:rPr>
              <a:t>Launches per Orbit calculation</a:t>
            </a:r>
          </a:p>
          <a:p>
            <a:r>
              <a:rPr lang="en-US" sz="2200" dirty="0">
                <a:solidFill>
                  <a:schemeClr val="accent3">
                    <a:lumMod val="25000"/>
                  </a:schemeClr>
                </a:solidFill>
                <a:latin typeface="Abadi"/>
              </a:rPr>
              <a:t>Mission outcome per orbit type</a:t>
            </a:r>
          </a:p>
          <a:p>
            <a:r>
              <a:rPr lang="en-US" sz="2200" dirty="0">
                <a:solidFill>
                  <a:schemeClr val="accent3">
                    <a:lumMod val="25000"/>
                  </a:schemeClr>
                </a:solidFill>
                <a:latin typeface="Abadi"/>
              </a:rPr>
              <a:t>Landing outcomes converted to 0/1 (not land/land)</a:t>
            </a:r>
          </a:p>
          <a:p>
            <a:endParaRPr lang="en-US" sz="2200" dirty="0">
              <a:solidFill>
                <a:schemeClr val="accent3">
                  <a:lumMod val="25000"/>
                </a:schemeClr>
              </a:solidFill>
              <a:latin typeface="Abadi"/>
              <a:ea typeface="+mn-lt"/>
              <a:cs typeface="+mn-lt"/>
            </a:endParaRPr>
          </a:p>
          <a:p>
            <a:r>
              <a:rPr lang="en-US" sz="2200" dirty="0">
                <a:ea typeface="+mn-lt"/>
                <a:cs typeface="+mn-lt"/>
                <a:hlinkClick r:id="rId3"/>
              </a:rPr>
              <a:t>https://github.com/johannes-jaeger/Data-Science---Capstone/blob/master/Data%20Wrangling%20-%20EDA.ipynb</a:t>
            </a:r>
            <a:endParaRPr lang="en-US" sz="2200" dirty="0">
              <a:solidFill>
                <a:schemeClr val="accent3">
                  <a:lumMod val="25000"/>
                </a:schemeClr>
              </a:solidFill>
              <a:latin typeface="Abadi"/>
              <a:cs typeface="Calibri"/>
            </a:endParaRPr>
          </a:p>
          <a:p>
            <a:endParaRPr lang="en-US" sz="2200" dirty="0">
              <a:ea typeface="+mn-lt"/>
              <a:cs typeface="+mn-lt"/>
            </a:endParaRPr>
          </a:p>
          <a:p>
            <a:endParaRPr lang="en-US" sz="2200" dirty="0">
              <a:solidFill>
                <a:srgbClr val="292929"/>
              </a:solidFill>
              <a:latin typeface="Abadi"/>
              <a:cs typeface="Calibri"/>
            </a:endParaRPr>
          </a:p>
          <a:p>
            <a:pPr marL="0" indent="0">
              <a:buNone/>
            </a:pPr>
            <a:endParaRPr lang="en-US" sz="2200" dirty="0">
              <a:cs typeface="Calibri"/>
            </a:endParaRPr>
          </a:p>
          <a:p>
            <a:endParaRPr lang="en-US">
              <a:cs typeface="Calibri" panose="020F0502020204030204"/>
            </a:endParaRPr>
          </a:p>
          <a:p>
            <a:endParaRPr lang="en-US">
              <a:cs typeface="Calibri" panose="020F0502020204030204"/>
            </a:endParaRPr>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1722651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125"/>
            <a:ext cx="9745589" cy="4351338"/>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a:rPr>
              <a:t>ScatterPlot</a:t>
            </a:r>
            <a:r>
              <a:rPr lang="en-US" sz="2200" dirty="0">
                <a:solidFill>
                  <a:schemeClr val="accent3">
                    <a:lumMod val="25000"/>
                  </a:schemeClr>
                </a:solidFill>
                <a:latin typeface="Abadi"/>
              </a:rPr>
              <a:t> "Payload x Launch Site" to identify the impact of the launch site on outcome, depending on Payload</a:t>
            </a:r>
            <a:endParaRPr lang="de-DE" dirty="0">
              <a:solidFill>
                <a:schemeClr val="accent3">
                  <a:lumMod val="25000"/>
                </a:schemeClr>
              </a:solidFill>
            </a:endParaRPr>
          </a:p>
          <a:p>
            <a:pPr>
              <a:lnSpc>
                <a:spcPct val="100000"/>
              </a:lnSpc>
              <a:spcBef>
                <a:spcPts val="1400"/>
              </a:spcBef>
            </a:pPr>
            <a:r>
              <a:rPr lang="en-US" sz="2200" dirty="0" err="1">
                <a:solidFill>
                  <a:schemeClr val="accent3">
                    <a:lumMod val="25000"/>
                  </a:schemeClr>
                </a:solidFill>
                <a:latin typeface="Abadi"/>
              </a:rPr>
              <a:t>ScatterPlot</a:t>
            </a:r>
            <a:r>
              <a:rPr lang="en-US" sz="2200" dirty="0">
                <a:solidFill>
                  <a:schemeClr val="accent3">
                    <a:lumMod val="25000"/>
                  </a:schemeClr>
                </a:solidFill>
                <a:latin typeface="Abadi"/>
              </a:rPr>
              <a:t> "Flight Number x Launch Site" to identify if more flights are linked to better outcomes, depending on Launch Site</a:t>
            </a:r>
          </a:p>
          <a:p>
            <a:pPr>
              <a:lnSpc>
                <a:spcPct val="100000"/>
              </a:lnSpc>
              <a:spcBef>
                <a:spcPts val="1400"/>
              </a:spcBef>
            </a:pPr>
            <a:r>
              <a:rPr lang="en-US" sz="2200" dirty="0" err="1">
                <a:solidFill>
                  <a:schemeClr val="accent3">
                    <a:lumMod val="25000"/>
                  </a:schemeClr>
                </a:solidFill>
                <a:latin typeface="Abadi"/>
              </a:rPr>
              <a:t>ScatterPlot</a:t>
            </a:r>
            <a:r>
              <a:rPr lang="en-US" sz="2200" dirty="0">
                <a:solidFill>
                  <a:schemeClr val="accent3">
                    <a:lumMod val="25000"/>
                  </a:schemeClr>
                </a:solidFill>
                <a:latin typeface="Abadi"/>
              </a:rPr>
              <a:t> "Orbit x Launch Site" to identify if the outcome depends on which Orbit the rocket </a:t>
            </a:r>
            <a:r>
              <a:rPr lang="en-US" sz="2200" dirty="0" err="1">
                <a:solidFill>
                  <a:schemeClr val="accent3">
                    <a:lumMod val="25000"/>
                  </a:schemeClr>
                </a:solidFill>
                <a:latin typeface="Abadi"/>
              </a:rPr>
              <a:t>intersepted</a:t>
            </a:r>
            <a:r>
              <a:rPr lang="en-US" sz="2200" dirty="0">
                <a:solidFill>
                  <a:schemeClr val="accent3">
                    <a:lumMod val="25000"/>
                  </a:schemeClr>
                </a:solidFill>
                <a:latin typeface="Abadi"/>
              </a:rPr>
              <a:t>, depending on Launch Site</a:t>
            </a:r>
          </a:p>
          <a:p>
            <a:pPr>
              <a:lnSpc>
                <a:spcPct val="100000"/>
              </a:lnSpc>
              <a:spcBef>
                <a:spcPts val="1400"/>
              </a:spcBef>
            </a:pPr>
            <a:r>
              <a:rPr lang="en-US" sz="2200" dirty="0" err="1">
                <a:solidFill>
                  <a:schemeClr val="accent3">
                    <a:lumMod val="25000"/>
                  </a:schemeClr>
                </a:solidFill>
                <a:latin typeface="Abadi"/>
              </a:rPr>
              <a:t>BarChart</a:t>
            </a:r>
            <a:r>
              <a:rPr lang="en-US" sz="2200" dirty="0">
                <a:solidFill>
                  <a:schemeClr val="accent3">
                    <a:lumMod val="25000"/>
                  </a:schemeClr>
                </a:solidFill>
                <a:latin typeface="Abadi"/>
              </a:rPr>
              <a:t> "Orbit x Outcome" to derive the % of successful outcomes per Orbit</a:t>
            </a:r>
          </a:p>
          <a:p>
            <a:pPr>
              <a:lnSpc>
                <a:spcPct val="100000"/>
              </a:lnSpc>
              <a:spcBef>
                <a:spcPts val="1400"/>
              </a:spcBef>
            </a:pPr>
            <a:r>
              <a:rPr lang="en-US" sz="2200" dirty="0" err="1">
                <a:solidFill>
                  <a:schemeClr val="accent3">
                    <a:lumMod val="25000"/>
                  </a:schemeClr>
                </a:solidFill>
                <a:latin typeface="Abadi"/>
              </a:rPr>
              <a:t>ScatterPlot</a:t>
            </a:r>
            <a:r>
              <a:rPr lang="en-US" sz="2200" dirty="0">
                <a:solidFill>
                  <a:schemeClr val="accent3">
                    <a:lumMod val="25000"/>
                  </a:schemeClr>
                </a:solidFill>
                <a:latin typeface="Abadi"/>
              </a:rPr>
              <a:t> "Flight Number x Orbit": do </a:t>
            </a:r>
            <a:r>
              <a:rPr lang="en-US" sz="2200" dirty="0" err="1">
                <a:solidFill>
                  <a:schemeClr val="accent3">
                    <a:lumMod val="25000"/>
                  </a:schemeClr>
                </a:solidFill>
                <a:latin typeface="Abadi"/>
              </a:rPr>
              <a:t>subsequents</a:t>
            </a:r>
            <a:r>
              <a:rPr lang="en-US" sz="2200" dirty="0">
                <a:solidFill>
                  <a:schemeClr val="accent3">
                    <a:lumMod val="25000"/>
                  </a:schemeClr>
                </a:solidFill>
                <a:latin typeface="Abadi"/>
              </a:rPr>
              <a:t> flights into same Orbit have higher success rates?</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buFont typeface="Arial"/>
              <a:buChar char="•"/>
            </a:pPr>
            <a:r>
              <a:rPr lang="en-US" sz="2200" dirty="0">
                <a:solidFill>
                  <a:schemeClr val="accent3">
                    <a:lumMod val="25000"/>
                  </a:schemeClr>
                </a:solidFill>
                <a:latin typeface="Abadi"/>
              </a:rPr>
              <a:t>Scatter Plot "Payload x Orbit": are some payloads </a:t>
            </a:r>
            <a:r>
              <a:rPr lang="en-US" sz="2200" dirty="0" err="1">
                <a:solidFill>
                  <a:schemeClr val="accent3">
                    <a:lumMod val="25000"/>
                  </a:schemeClr>
                </a:solidFill>
                <a:latin typeface="Abadi"/>
              </a:rPr>
              <a:t>to</a:t>
            </a:r>
            <a:r>
              <a:rPr lang="en-US" sz="2200" dirty="0">
                <a:solidFill>
                  <a:schemeClr val="accent3">
                    <a:lumMod val="25000"/>
                  </a:schemeClr>
                </a:solidFill>
                <a:latin typeface="Abadi"/>
              </a:rPr>
              <a:t> heavy for certain Orbits?</a:t>
            </a:r>
          </a:p>
          <a:p>
            <a:pPr>
              <a:lnSpc>
                <a:spcPct val="100000"/>
              </a:lnSpc>
              <a:spcBef>
                <a:spcPts val="1400"/>
              </a:spcBef>
              <a:buFont typeface="Arial"/>
              <a:buChar char="•"/>
            </a:pPr>
            <a:r>
              <a:rPr lang="en-US" sz="2200" dirty="0" err="1">
                <a:solidFill>
                  <a:schemeClr val="accent3">
                    <a:lumMod val="25000"/>
                  </a:schemeClr>
                </a:solidFill>
                <a:latin typeface="Abadi"/>
              </a:rPr>
              <a:t>LineChart</a:t>
            </a:r>
            <a:r>
              <a:rPr lang="en-US" sz="2200" dirty="0">
                <a:solidFill>
                  <a:schemeClr val="accent3">
                    <a:lumMod val="25000"/>
                  </a:schemeClr>
                </a:solidFill>
                <a:latin typeface="Abadi"/>
              </a:rPr>
              <a:t> "Outcome x Year": how has the success rate developed over time?</a:t>
            </a:r>
          </a:p>
          <a:p>
            <a:pPr>
              <a:lnSpc>
                <a:spcPct val="100000"/>
              </a:lnSpc>
              <a:spcBef>
                <a:spcPts val="1400"/>
              </a:spcBef>
              <a:buFont typeface="Arial"/>
              <a:buChar char="•"/>
            </a:pPr>
            <a:r>
              <a:rPr lang="en-US" sz="2200" dirty="0">
                <a:ea typeface="+mn-lt"/>
                <a:cs typeface="+mn-lt"/>
                <a:hlinkClick r:id="rId3"/>
              </a:rPr>
              <a:t>https://github.com/johannes-jaeger/Data-Science---Capstone/blob/master/Data%20Visualization%20-%20EDA.ipynb</a:t>
            </a:r>
          </a:p>
          <a:p>
            <a:pPr>
              <a:lnSpc>
                <a:spcPct val="100000"/>
              </a:lnSpc>
              <a:spcBef>
                <a:spcPts val="1400"/>
              </a:spcBef>
              <a:buFont typeface="Arial"/>
              <a:buChar char="•"/>
            </a:pPr>
            <a:endParaRPr lang="en-US" sz="2200" dirty="0">
              <a:ea typeface="+mn-lt"/>
              <a:cs typeface="+mn-lt"/>
            </a:endParaRPr>
          </a:p>
          <a:p>
            <a:pPr>
              <a:buFont typeface="Arial"/>
              <a:buChar char="•"/>
            </a:pPr>
            <a:endParaRPr lang="en-US" sz="2200" dirty="0">
              <a:ea typeface="+mn-lt"/>
              <a:cs typeface="+mn-lt"/>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276015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189718"/>
            <a:ext cx="9745589" cy="4351338"/>
          </a:xfrm>
          <a:prstGeom prst="rect">
            <a:avLst/>
          </a:prstGeom>
        </p:spPr>
        <p:txBody>
          <a:bodyPr lIns="91440" tIns="45720" rIns="91440" bIns="45720" anchor="t"/>
          <a:lstStyle/>
          <a:p>
            <a:pPr marL="0" indent="0">
              <a:buNone/>
            </a:pPr>
            <a:endParaRPr lang="en-US" sz="2200" dirty="0">
              <a:ea typeface="+mn-lt"/>
              <a:cs typeface="+mn-lt"/>
            </a:endParaRPr>
          </a:p>
          <a:p>
            <a:r>
              <a:rPr lang="en-US" sz="2200" dirty="0">
                <a:solidFill>
                  <a:srgbClr val="000000"/>
                </a:solidFill>
                <a:latin typeface="Calibri" panose="020F0502020204030204"/>
                <a:cs typeface="Calibri" panose="020F0502020204030204"/>
              </a:rPr>
              <a:t>No </a:t>
            </a:r>
            <a:r>
              <a:rPr lang="en-US" sz="2200" dirty="0" err="1">
                <a:solidFill>
                  <a:srgbClr val="000000"/>
                </a:solidFill>
                <a:latin typeface="Calibri" panose="020F0502020204030204"/>
                <a:cs typeface="Calibri" panose="020F0502020204030204"/>
              </a:rPr>
              <a:t>Github</a:t>
            </a:r>
            <a:r>
              <a:rPr lang="en-US" sz="2200" dirty="0">
                <a:solidFill>
                  <a:srgbClr val="000000"/>
                </a:solidFill>
                <a:latin typeface="Calibri" panose="020F0502020204030204"/>
                <a:cs typeface="Calibri" panose="020F0502020204030204"/>
              </a:rPr>
              <a:t> URL available since conducted directly in IBM Db2 on Cloud SQL rather than </a:t>
            </a:r>
            <a:r>
              <a:rPr lang="en-US" sz="2200" dirty="0" err="1">
                <a:solidFill>
                  <a:srgbClr val="000000"/>
                </a:solidFill>
                <a:latin typeface="Calibri" panose="020F0502020204030204"/>
                <a:cs typeface="Calibri" panose="020F0502020204030204"/>
              </a:rPr>
              <a:t>Jupyter</a:t>
            </a:r>
            <a:r>
              <a:rPr lang="en-US" sz="2200" dirty="0">
                <a:solidFill>
                  <a:srgbClr val="000000"/>
                </a:solidFill>
                <a:latin typeface="Calibri" panose="020F0502020204030204"/>
                <a:cs typeface="Calibri" panose="020F0502020204030204"/>
              </a:rPr>
              <a:t> Notebook %</a:t>
            </a:r>
            <a:r>
              <a:rPr lang="en-US" sz="2200" dirty="0" err="1">
                <a:solidFill>
                  <a:srgbClr val="000000"/>
                </a:solidFill>
                <a:latin typeface="Calibri" panose="020F0502020204030204"/>
                <a:cs typeface="Calibri" panose="020F0502020204030204"/>
              </a:rPr>
              <a:t>sql</a:t>
            </a:r>
            <a:r>
              <a:rPr lang="en-US" sz="2200" dirty="0">
                <a:solidFill>
                  <a:srgbClr val="000000"/>
                </a:solidFill>
                <a:latin typeface="Calibri" panose="020F0502020204030204"/>
                <a:cs typeface="Calibri" panose="020F0502020204030204"/>
              </a:rPr>
              <a:t> magic </a:t>
            </a:r>
            <a:r>
              <a:rPr lang="en-US" sz="2200" dirty="0" err="1">
                <a:solidFill>
                  <a:srgbClr val="000000"/>
                </a:solidFill>
                <a:latin typeface="Calibri" panose="020F0502020204030204"/>
                <a:cs typeface="Calibri" panose="020F0502020204030204"/>
              </a:rPr>
              <a:t>sql</a:t>
            </a:r>
            <a:r>
              <a:rPr lang="en-US" sz="2200" dirty="0">
                <a:solidFill>
                  <a:srgbClr val="000000"/>
                </a:solidFill>
                <a:latin typeface="Calibri" panose="020F0502020204030204"/>
                <a:cs typeface="Calibri" panose="020F0502020204030204"/>
              </a:rPr>
              <a:t> statements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pic>
        <p:nvPicPr>
          <p:cNvPr id="2" name="Grafik 5">
            <a:extLst>
              <a:ext uri="{FF2B5EF4-FFF2-40B4-BE49-F238E27FC236}">
                <a16:creationId xmlns:a16="http://schemas.microsoft.com/office/drawing/2014/main" id="{AA8ECA52-4C64-4351-89EE-CFF75F203B8A}"/>
              </a:ext>
            </a:extLst>
          </p:cNvPr>
          <p:cNvPicPr>
            <a:picLocks noChangeAspect="1"/>
          </p:cNvPicPr>
          <p:nvPr/>
        </p:nvPicPr>
        <p:blipFill>
          <a:blip r:embed="rId3"/>
          <a:stretch>
            <a:fillRect/>
          </a:stretch>
        </p:blipFill>
        <p:spPr>
          <a:xfrm>
            <a:off x="768573" y="2439647"/>
            <a:ext cx="6553199" cy="3992563"/>
          </a:xfrm>
          <a:prstGeom prst="rect">
            <a:avLst/>
          </a:prstGeom>
        </p:spPr>
      </p:pic>
    </p:spTree>
    <p:extLst>
      <p:ext uri="{BB962C8B-B14F-4D97-AF65-F5344CB8AC3E}">
        <p14:creationId xmlns:p14="http://schemas.microsoft.com/office/powerpoint/2010/main" val="396195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200" dirty="0">
                <a:ea typeface="+mn-lt"/>
                <a:cs typeface="+mn-lt"/>
              </a:rPr>
              <a:t>SELECT DISTINCT(LAUNCH_SITE) FROM SPACEXDATASET;</a:t>
            </a:r>
            <a:endParaRPr lang="en-US" sz="2200" dirty="0">
              <a:solidFill>
                <a:schemeClr val="accent3">
                  <a:lumMod val="25000"/>
                </a:schemeClr>
              </a:solidFill>
              <a:latin typeface="Abadi"/>
            </a:endParaRPr>
          </a:p>
          <a:p>
            <a:r>
              <a:rPr lang="en-US" sz="2200" dirty="0">
                <a:ea typeface="+mn-lt"/>
                <a:cs typeface="+mn-lt"/>
              </a:rPr>
              <a:t>SELECT * FROM SPACEXDATASET WHERE LAUNCH_SITE LIKE 'CCA%';</a:t>
            </a:r>
            <a:endParaRPr lang="en-US" dirty="0"/>
          </a:p>
          <a:p>
            <a:r>
              <a:rPr lang="en-US" sz="2200" dirty="0">
                <a:ea typeface="+mn-lt"/>
                <a:cs typeface="+mn-lt"/>
              </a:rPr>
              <a:t>SELECT SUM(PAYLOAD_MASS__KG_) FROM SPACEXDATASET WHERE CUSTOMER = 'NASA (CRS)';</a:t>
            </a:r>
            <a:endParaRPr lang="en-US" dirty="0"/>
          </a:p>
          <a:p>
            <a:r>
              <a:rPr lang="en-US" sz="2200" dirty="0">
                <a:ea typeface="+mn-lt"/>
                <a:cs typeface="+mn-lt"/>
              </a:rPr>
              <a:t>SELECT AVG(PAYLOAD_MASS__KG_) FROM SPACEXDATASET WHERE BOOSTER_VERSION = 'F9 v1.1';</a:t>
            </a:r>
            <a:endParaRPr lang="en-US" dirty="0"/>
          </a:p>
          <a:p>
            <a:r>
              <a:rPr lang="en-US" sz="2200" dirty="0">
                <a:ea typeface="+mn-lt"/>
                <a:cs typeface="+mn-lt"/>
              </a:rPr>
              <a:t>SELECT MIN(DATE) FROM SPACEXDATASET WHERE LANDING__OUTCOME = 'Success (ground pad)';</a:t>
            </a:r>
            <a:endParaRPr lang="en-US" dirty="0"/>
          </a:p>
          <a:p>
            <a:r>
              <a:rPr lang="en-US" sz="2200" dirty="0">
                <a:ea typeface="+mn-lt"/>
                <a:cs typeface="+mn-lt"/>
              </a:rPr>
              <a:t>SELECT DISTINCT(BOOSTER_VERSION) FROM SPACEXDATASET WHERE LANDING__OUTCOME = 'Success (drone ship)' AND (PAYLOAD_MASS__KG_ BETWEEN 4000 AND 6000);</a:t>
            </a:r>
            <a:endParaRPr lang="en-US" dirty="0"/>
          </a:p>
          <a:p>
            <a:endParaRPr lang="en-US" sz="2200" dirty="0">
              <a:cs typeface="Calibri" panose="020F0502020204030204"/>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189718"/>
            <a:ext cx="9745589" cy="4351338"/>
          </a:xfrm>
          <a:prstGeom prst="rect">
            <a:avLst/>
          </a:prstGeom>
        </p:spPr>
        <p:txBody>
          <a:bodyPr lIns="91440" tIns="45720" rIns="91440" bIns="45720" anchor="t"/>
          <a:lstStyle/>
          <a:p>
            <a:pPr marL="0" indent="0">
              <a:buNone/>
            </a:pPr>
            <a:endParaRPr lang="en-US" sz="2200" dirty="0">
              <a:ea typeface="+mn-lt"/>
              <a:cs typeface="+mn-lt"/>
            </a:endParaRPr>
          </a:p>
          <a:p>
            <a:r>
              <a:rPr lang="en-US" sz="2200" dirty="0">
                <a:ea typeface="+mn-lt"/>
                <a:cs typeface="+mn-lt"/>
              </a:rPr>
              <a:t>SELECT SUM(LANDING__OUTCOME LIKE '%Success%') AS Success, SUM(LANDING__OUTCOME LIKE '%Failure%') AS FAILURE FROM SPACEXDATASET GROUP BY (LANDING__OUTCOME LIKE '%Success%' OR LANDING__OUTCOME LIKE '%Failure%');</a:t>
            </a:r>
            <a:endParaRPr lang="en-US">
              <a:cs typeface="Calibri" panose="020F0502020204030204"/>
            </a:endParaRPr>
          </a:p>
          <a:p>
            <a:r>
              <a:rPr lang="en-US" sz="2200" dirty="0">
                <a:ea typeface="+mn-lt"/>
                <a:cs typeface="+mn-lt"/>
              </a:rPr>
              <a:t>SELECT DISTINCT(BOOSTER_VERSION) FROM SPACEXDATASET WHERE PAYLOAD_MASS__KG_ = (SELECT MAX(PAYLOAD_MASS__KG_) FROM SPACEXDATASET);</a:t>
            </a:r>
            <a:endParaRPr lang="en-US" dirty="0"/>
          </a:p>
          <a:p>
            <a:r>
              <a:rPr lang="en-US" sz="2200" dirty="0">
                <a:ea typeface="+mn-lt"/>
                <a:cs typeface="+mn-lt"/>
              </a:rPr>
              <a:t>SELECT LANDING__OUTCOME, BOOSTER_VERSION, LAUNCH_SITE FROM SPACEXDATASET WHERE LANDING__OUTCOME = 'Failure (drone ship)' AND DATE LIKE '2015%';</a:t>
            </a:r>
            <a:endParaRPr lang="en-US" dirty="0">
              <a:cs typeface="Calibri" panose="020F0502020204030204"/>
            </a:endParaRPr>
          </a:p>
          <a:p>
            <a:r>
              <a:rPr lang="en-US" sz="2200" dirty="0">
                <a:ea typeface="+mn-lt"/>
                <a:cs typeface="+mn-lt"/>
              </a:rPr>
              <a:t>SELECT LANDING__OUTCOME, COUNT(*) FROM SPACEXDATASET WHERE DATE BETWEEN '2010-06-04' AND '2017-03-20' GROUP BY LANDING__OUTCOME ORDER BY COUNT(*) DESC;</a:t>
            </a:r>
            <a:endParaRPr lang="en-US" dirty="0"/>
          </a:p>
          <a:p>
            <a:endParaRPr lang="en-US">
              <a:cs typeface="Calibri" panose="020F0502020204030204"/>
            </a:endParaRPr>
          </a:p>
          <a:p>
            <a:endParaRPr lang="en-US">
              <a:solidFill>
                <a:srgbClr val="000000"/>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2304969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022339"/>
            <a:ext cx="10515600" cy="435133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Markers and Circles on NASA, JSC and launch sites</a:t>
            </a:r>
          </a:p>
          <a:p>
            <a:pPr>
              <a:lnSpc>
                <a:spcPct val="100000"/>
              </a:lnSpc>
              <a:spcBef>
                <a:spcPts val="1400"/>
              </a:spcBef>
            </a:pPr>
            <a:r>
              <a:rPr lang="en-US" sz="2200" dirty="0">
                <a:solidFill>
                  <a:schemeClr val="accent3">
                    <a:lumMod val="25000"/>
                  </a:schemeClr>
                </a:solidFill>
                <a:latin typeface="Abadi"/>
              </a:rPr>
              <a:t>Marker Cluster (number of launches) and add icon label for launch outcomes (success / fail) per launch site</a:t>
            </a:r>
          </a:p>
          <a:p>
            <a:pPr>
              <a:lnSpc>
                <a:spcPct val="100000"/>
              </a:lnSpc>
              <a:spcBef>
                <a:spcPts val="1400"/>
              </a:spcBef>
            </a:pPr>
            <a:r>
              <a:rPr lang="en-US" sz="2200" dirty="0">
                <a:solidFill>
                  <a:schemeClr val="accent3">
                    <a:lumMod val="25000"/>
                  </a:schemeClr>
                </a:solidFill>
                <a:latin typeface="Abadi"/>
              </a:rPr>
              <a:t>markers and lines for closest coastline, city, railroad and highway</a:t>
            </a:r>
          </a:p>
          <a:p>
            <a:pPr>
              <a:lnSpc>
                <a:spcPct val="100000"/>
              </a:lnSpc>
              <a:spcBef>
                <a:spcPts val="1400"/>
              </a:spcBef>
            </a:pPr>
            <a:r>
              <a:rPr lang="en-US" sz="2200" dirty="0">
                <a:solidFill>
                  <a:schemeClr val="accent3">
                    <a:lumMod val="25000"/>
                  </a:schemeClr>
                </a:solidFill>
                <a:latin typeface="Abadi"/>
              </a:rPr>
              <a:t>The visualization of locations of launch sites + respective launch numbers + outcomes and distance from coastline, highways, railroads and cities gives us a better understanding about the underlying mechanisms that impact the </a:t>
            </a:r>
            <a:r>
              <a:rPr lang="en-US" sz="2200" dirty="0" err="1">
                <a:solidFill>
                  <a:schemeClr val="accent3">
                    <a:lumMod val="25000"/>
                  </a:schemeClr>
                </a:solidFill>
                <a:latin typeface="Abadi"/>
              </a:rPr>
              <a:t>set up</a:t>
            </a:r>
            <a:r>
              <a:rPr lang="en-US" sz="2200" dirty="0">
                <a:solidFill>
                  <a:schemeClr val="accent3">
                    <a:lumMod val="25000"/>
                  </a:schemeClr>
                </a:solidFill>
                <a:latin typeface="Abadi"/>
              </a:rPr>
              <a:t> of a launch site </a:t>
            </a:r>
          </a:p>
          <a:p>
            <a:pPr>
              <a:lnSpc>
                <a:spcPct val="100000"/>
              </a:lnSpc>
              <a:spcBef>
                <a:spcPts val="1400"/>
              </a:spcBef>
            </a:pPr>
            <a:r>
              <a:rPr lang="en-US" sz="2200" dirty="0">
                <a:ea typeface="+mn-lt"/>
                <a:cs typeface="+mn-lt"/>
                <a:hlinkClick r:id="rId3"/>
              </a:rPr>
              <a:t>https://github.com/johannes-jaeger/Data-Science---Capstone/blob/master/Interactive%20Visual%20Analytics%20-%20Folium.ipynb</a:t>
            </a:r>
            <a:endParaRPr lang="en-US">
              <a:solidFill>
                <a:schemeClr val="accent3">
                  <a:lumMod val="25000"/>
                </a:schemeClr>
              </a:solidFill>
            </a:endParaRPr>
          </a:p>
          <a:p>
            <a:pPr>
              <a:lnSpc>
                <a:spcPct val="100000"/>
              </a:lnSpc>
              <a:spcBef>
                <a:spcPts val="1400"/>
              </a:spcBef>
            </a:pPr>
            <a:endParaRPr lang="en-US" sz="2200" dirty="0">
              <a:cs typeface="Calibri"/>
            </a:endParaRPr>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037939"/>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Pie chart showing the share of each launch site of total success counts</a:t>
            </a:r>
          </a:p>
          <a:p>
            <a:pPr>
              <a:lnSpc>
                <a:spcPct val="100000"/>
              </a:lnSpc>
              <a:spcBef>
                <a:spcPts val="1400"/>
              </a:spcBef>
            </a:pPr>
            <a:r>
              <a:rPr lang="en-US" sz="2200" dirty="0">
                <a:solidFill>
                  <a:schemeClr val="accent3">
                    <a:lumMod val="25000"/>
                  </a:schemeClr>
                </a:solidFill>
                <a:latin typeface="Abadi"/>
              </a:rPr>
              <a:t>Pie chart showing success rate % per launch site</a:t>
            </a:r>
          </a:p>
          <a:p>
            <a:pPr>
              <a:lnSpc>
                <a:spcPct val="100000"/>
              </a:lnSpc>
              <a:spcBef>
                <a:spcPts val="1400"/>
              </a:spcBef>
            </a:pPr>
            <a:r>
              <a:rPr lang="en-US" sz="2200" dirty="0">
                <a:solidFill>
                  <a:schemeClr val="accent3">
                    <a:lumMod val="25000"/>
                  </a:schemeClr>
                </a:solidFill>
                <a:latin typeface="Abadi"/>
              </a:rPr>
              <a:t>Interactive Scatter Plot showing the impact of different Payload Mass (kg) ranges on Outcome under consideration of different Booster Versions</a:t>
            </a:r>
          </a:p>
          <a:p>
            <a:pPr>
              <a:lnSpc>
                <a:spcPct val="100000"/>
              </a:lnSpc>
              <a:spcBef>
                <a:spcPts val="1400"/>
              </a:spcBef>
            </a:pPr>
            <a:r>
              <a:rPr lang="en-US" sz="2200" dirty="0">
                <a:solidFill>
                  <a:schemeClr val="accent3">
                    <a:lumMod val="25000"/>
                  </a:schemeClr>
                </a:solidFill>
                <a:latin typeface="Abadi"/>
              </a:rPr>
              <a:t>The graphs allow us to identify unique patterns for Payload Mass (kg) &amp; Booster Version on Outcome and generally provide a good overview regarding frequency and success rate of different launch sites</a:t>
            </a:r>
          </a:p>
          <a:p>
            <a:pPr>
              <a:lnSpc>
                <a:spcPct val="100000"/>
              </a:lnSpc>
              <a:spcBef>
                <a:spcPts val="1400"/>
              </a:spcBef>
            </a:pPr>
            <a:r>
              <a:rPr lang="en-US" sz="2200" dirty="0">
                <a:solidFill>
                  <a:srgbClr val="0948CB"/>
                </a:solidFill>
                <a:latin typeface="Abadi"/>
              </a:rPr>
              <a:t>Add the GitHub URL of your completed </a:t>
            </a:r>
            <a:r>
              <a:rPr lang="en-US" sz="2200" dirty="0" err="1">
                <a:solidFill>
                  <a:srgbClr val="0948CB"/>
                </a:solidFill>
                <a:latin typeface="Abadi"/>
              </a:rPr>
              <a:t>Plotly</a:t>
            </a:r>
            <a:r>
              <a:rPr lang="en-US" sz="2200" dirty="0">
                <a:solidFill>
                  <a:srgbClr val="0948CB"/>
                </a:solidFill>
                <a:latin typeface="Abadi"/>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089310"/>
            <a:ext cx="9745589" cy="5151438"/>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Data pre-processing involved setting the outcome table Y </a:t>
            </a:r>
            <a:r>
              <a:rPr lang="en-US" sz="2200" dirty="0" err="1">
                <a:solidFill>
                  <a:schemeClr val="accent3">
                    <a:lumMod val="25000"/>
                  </a:schemeClr>
                </a:solidFill>
                <a:latin typeface="Abadi"/>
              </a:rPr>
              <a:t>df.to_numpy</a:t>
            </a:r>
            <a:r>
              <a:rPr lang="en-US" sz="2200" dirty="0">
                <a:solidFill>
                  <a:schemeClr val="accent3">
                    <a:lumMod val="25000"/>
                  </a:schemeClr>
                </a:solidFill>
                <a:latin typeface="Abadi"/>
              </a:rPr>
              <a:t>() array (less memory space and better runtime speed) and normalize input variables X via .</a:t>
            </a:r>
            <a:r>
              <a:rPr lang="en-US" sz="2200" dirty="0" err="1">
                <a:solidFill>
                  <a:schemeClr val="accent3">
                    <a:lumMod val="25000"/>
                  </a:schemeClr>
                </a:solidFill>
                <a:latin typeface="Abadi"/>
              </a:rPr>
              <a:t>StandardScaler</a:t>
            </a:r>
            <a:r>
              <a:rPr lang="en-US" sz="2200" dirty="0">
                <a:solidFill>
                  <a:schemeClr val="accent3">
                    <a:lumMod val="25000"/>
                  </a:schemeClr>
                </a:solidFill>
                <a:latin typeface="Abadi"/>
              </a:rPr>
              <a:t>() "resize distribution of values so that the mean of </a:t>
            </a:r>
            <a:r>
              <a:rPr lang="en-US" sz="2200" dirty="0" err="1">
                <a:solidFill>
                  <a:schemeClr val="accent3">
                    <a:lumMod val="25000"/>
                  </a:schemeClr>
                </a:solidFill>
                <a:latin typeface="Abadi"/>
              </a:rPr>
              <a:t>obsered</a:t>
            </a:r>
            <a:r>
              <a:rPr lang="en-US" sz="2200" dirty="0">
                <a:solidFill>
                  <a:schemeClr val="accent3">
                    <a:lumMod val="25000"/>
                  </a:schemeClr>
                </a:solidFill>
                <a:latin typeface="Abadi"/>
              </a:rPr>
              <a:t> values is 0 and the standard deviation is 1" and .fit().transform() so "our model is not biased towards a particular feature of the dataset and at the same time prevents our model to learn features of our test data"</a:t>
            </a:r>
          </a:p>
          <a:p>
            <a:pPr>
              <a:lnSpc>
                <a:spcPct val="100000"/>
              </a:lnSpc>
              <a:spcBef>
                <a:spcPts val="1400"/>
              </a:spcBef>
            </a:pPr>
            <a:r>
              <a:rPr lang="en-US" sz="2200" dirty="0" err="1">
                <a:solidFill>
                  <a:schemeClr val="accent3">
                    <a:lumMod val="25000"/>
                  </a:schemeClr>
                </a:solidFill>
                <a:latin typeface="Abadi"/>
              </a:rPr>
              <a:t>Train_test_split</a:t>
            </a:r>
            <a:r>
              <a:rPr lang="en-US" sz="2200" dirty="0">
                <a:solidFill>
                  <a:schemeClr val="accent3">
                    <a:lumMod val="25000"/>
                  </a:schemeClr>
                </a:solidFill>
                <a:latin typeface="Abadi"/>
              </a:rPr>
              <a:t> to divide the data into train 0.2 and test data 0.8</a:t>
            </a:r>
          </a:p>
          <a:p>
            <a:pPr>
              <a:lnSpc>
                <a:spcPct val="100000"/>
              </a:lnSpc>
              <a:spcBef>
                <a:spcPts val="1400"/>
              </a:spcBef>
            </a:pPr>
            <a:r>
              <a:rPr lang="en-US" sz="2200" dirty="0">
                <a:solidFill>
                  <a:schemeClr val="accent3">
                    <a:lumMod val="25000"/>
                  </a:schemeClr>
                </a:solidFill>
                <a:latin typeface="Abadi"/>
              </a:rPr>
              <a:t>Various ML models (</a:t>
            </a:r>
            <a:r>
              <a:rPr lang="en-US" sz="2200" dirty="0" err="1">
                <a:solidFill>
                  <a:schemeClr val="accent3">
                    <a:lumMod val="25000"/>
                  </a:schemeClr>
                </a:solidFill>
                <a:latin typeface="Abadi"/>
              </a:rPr>
              <a:t>LogReg</a:t>
            </a:r>
            <a:r>
              <a:rPr lang="en-US" sz="2200" dirty="0">
                <a:solidFill>
                  <a:schemeClr val="accent3">
                    <a:lumMod val="25000"/>
                  </a:schemeClr>
                </a:solidFill>
                <a:latin typeface="Abadi"/>
              </a:rPr>
              <a:t>, SVM, Tree, K-nearest Neighbors) </a:t>
            </a:r>
            <a:r>
              <a:rPr lang="en-US" sz="2200" dirty="0" err="1">
                <a:solidFill>
                  <a:schemeClr val="accent3">
                    <a:lumMod val="25000"/>
                  </a:schemeClr>
                </a:solidFill>
                <a:latin typeface="Abadi"/>
              </a:rPr>
              <a:t>werde</a:t>
            </a:r>
            <a:r>
              <a:rPr lang="en-US" sz="2200" dirty="0">
                <a:solidFill>
                  <a:schemeClr val="accent3">
                    <a:lumMod val="25000"/>
                  </a:schemeClr>
                </a:solidFill>
                <a:latin typeface="Abadi"/>
              </a:rPr>
              <a:t> deployed</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optimum parameters for each model identified via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hyperparameter tuning</a:t>
            </a:r>
          </a:p>
          <a:p>
            <a:pPr>
              <a:lnSpc>
                <a:spcPct val="100000"/>
              </a:lnSpc>
              <a:spcBef>
                <a:spcPts val="1400"/>
              </a:spcBef>
            </a:pPr>
            <a:r>
              <a:rPr lang="en-US" sz="2200" dirty="0">
                <a:solidFill>
                  <a:schemeClr val="accent3">
                    <a:lumMod val="25000"/>
                  </a:schemeClr>
                </a:solidFill>
                <a:latin typeface="Abadi"/>
              </a:rPr>
              <a:t>Overall Train-set &amp; test-set accuracy evaluated via accuracy score .</a:t>
            </a:r>
            <a:r>
              <a:rPr lang="en-US" sz="2200" dirty="0" err="1">
                <a:solidFill>
                  <a:schemeClr val="accent3">
                    <a:lumMod val="25000"/>
                  </a:schemeClr>
                </a:solidFill>
                <a:latin typeface="Abadi"/>
              </a:rPr>
              <a:t>best_core</a:t>
            </a:r>
            <a:r>
              <a:rPr lang="en-US" sz="2200" dirty="0">
                <a:solidFill>
                  <a:schemeClr val="accent3">
                    <a:lumMod val="25000"/>
                  </a:schemeClr>
                </a:solidFill>
                <a:latin typeface="Abadi"/>
              </a:rPr>
              <a:t> &amp; .score</a:t>
            </a:r>
          </a:p>
          <a:p>
            <a:pPr>
              <a:lnSpc>
                <a:spcPct val="100000"/>
              </a:lnSpc>
              <a:spcBef>
                <a:spcPts val="1400"/>
              </a:spcBef>
            </a:pPr>
            <a:r>
              <a:rPr lang="en-US" sz="2200" dirty="0">
                <a:solidFill>
                  <a:schemeClr val="accent3">
                    <a:lumMod val="25000"/>
                  </a:schemeClr>
                </a:solidFill>
                <a:latin typeface="Abadi"/>
              </a:rPr>
              <a:t>Confusion Matrix used to further analyze false-positive &amp; false-negative</a:t>
            </a:r>
          </a:p>
          <a:p>
            <a:pPr>
              <a:lnSpc>
                <a:spcPct val="100000"/>
              </a:lnSpc>
              <a:spcBef>
                <a:spcPts val="1400"/>
              </a:spcBef>
            </a:pPr>
            <a:r>
              <a:rPr lang="en-US" sz="2200" dirty="0">
                <a:ea typeface="+mn-lt"/>
                <a:cs typeface="+mn-lt"/>
                <a:hlinkClick r:id="rId3"/>
              </a:rPr>
              <a:t>https://github.com/johannes-jaeger/Data-Science---Capstone/blob/master/Machine%20Learning%20Prediction.ipynb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3956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a:lnSpc>
                <a:spcPct val="100000"/>
              </a:lnSpc>
              <a:spcBef>
                <a:spcPts val="1400"/>
              </a:spcBef>
            </a:pPr>
            <a:r>
              <a:rPr lang="en-US" sz="2200" dirty="0">
                <a:solidFill>
                  <a:schemeClr val="accent3">
                    <a:lumMod val="25000"/>
                  </a:schemeClr>
                </a:solidFill>
                <a:latin typeface="Abadi"/>
              </a:rPr>
              <a:t>Interactive analytics demo in screenshots</a:t>
            </a:r>
          </a:p>
          <a:p>
            <a:pPr>
              <a:lnSpc>
                <a:spcPct val="100000"/>
              </a:lnSpc>
              <a:spcBef>
                <a:spcPts val="1400"/>
              </a:spcBef>
            </a:pPr>
            <a:r>
              <a:rPr lang="en-US" sz="2200" dirty="0">
                <a:solidFill>
                  <a:schemeClr val="accent3">
                    <a:lumMod val="25000"/>
                  </a:schemeClr>
                </a:solidFill>
                <a:latin typeface="Abadi"/>
              </a:rPr>
              <a:t>Predictive analysis results</a:t>
            </a:r>
          </a:p>
          <a:p>
            <a:pPr>
              <a:lnSpc>
                <a:spcPct val="100000"/>
              </a:lnSpc>
              <a:spcBef>
                <a:spcPts val="1400"/>
              </a:spcBef>
            </a:pPr>
            <a:endParaRPr lang="en-US" sz="2200" dirty="0">
              <a:solidFill>
                <a:schemeClr val="accent3">
                  <a:lumMod val="25000"/>
                </a:schemeClr>
              </a:solidFill>
              <a:latin typeface="IBM Plex Mono Text"/>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792" y="4523197"/>
            <a:ext cx="10599738" cy="1551274"/>
          </a:xfrm>
          <a:prstGeom prst="rect">
            <a:avLst/>
          </a:prstGeom>
        </p:spPr>
        <p:txBody>
          <a:bodyPr lIns="91440" tIns="45720" rIns="91440" bIns="45720" anchor="t">
            <a:normAutofit/>
          </a:bodyPr>
          <a:lstStyle/>
          <a:p>
            <a:pPr>
              <a:lnSpc>
                <a:spcPct val="100000"/>
              </a:lnSpc>
              <a:spcBef>
                <a:spcPts val="1400"/>
              </a:spcBef>
            </a:pPr>
            <a:r>
              <a:rPr lang="en-CA" sz="1600" dirty="0">
                <a:solidFill>
                  <a:schemeClr val="accent3">
                    <a:lumMod val="25000"/>
                  </a:schemeClr>
                </a:solidFill>
                <a:latin typeface="Abadi"/>
              </a:rPr>
              <a:t>Once the </a:t>
            </a:r>
            <a:r>
              <a:rPr lang="en-CA" sz="1600" dirty="0" err="1">
                <a:solidFill>
                  <a:schemeClr val="accent3">
                    <a:lumMod val="25000"/>
                  </a:schemeClr>
                </a:solidFill>
                <a:latin typeface="Abadi"/>
              </a:rPr>
              <a:t>threeshold</a:t>
            </a:r>
            <a:r>
              <a:rPr lang="en-CA" sz="1600" dirty="0">
                <a:solidFill>
                  <a:schemeClr val="accent3">
                    <a:lumMod val="25000"/>
                  </a:schemeClr>
                </a:solidFill>
                <a:latin typeface="Abadi"/>
              </a:rPr>
              <a:t> of ca. 30 flights is reached the likelihood of a successful outcome increases substantially, thus leading to a high entry barrier considering the associated sunk cost of those failed launches. Starting from around 80 flights SpaceX reached a 100% success rate</a:t>
            </a:r>
            <a:endParaRPr lang="en-CA" sz="1600" dirty="0">
              <a:solidFill>
                <a:schemeClr val="accent3">
                  <a:lumMod val="25000"/>
                </a:schemeClr>
              </a:solidFill>
              <a:latin typeface="Abadi" panose="020B0604020104020204" pitchFamily="34" charset="0"/>
            </a:endParaRPr>
          </a:p>
          <a:p>
            <a:pPr>
              <a:lnSpc>
                <a:spcPct val="100000"/>
              </a:lnSpc>
              <a:spcBef>
                <a:spcPts val="1400"/>
              </a:spcBef>
            </a:pPr>
            <a:endParaRPr lang="en-CA" sz="16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7" name="Grafik 7">
            <a:extLst>
              <a:ext uri="{FF2B5EF4-FFF2-40B4-BE49-F238E27FC236}">
                <a16:creationId xmlns:a16="http://schemas.microsoft.com/office/drawing/2014/main" id="{E2933EDC-9398-4E84-926E-324126B74773}"/>
              </a:ext>
            </a:extLst>
          </p:cNvPr>
          <p:cNvPicPr>
            <a:picLocks noChangeAspect="1"/>
          </p:cNvPicPr>
          <p:nvPr/>
        </p:nvPicPr>
        <p:blipFill>
          <a:blip r:embed="rId3"/>
          <a:stretch>
            <a:fillRect/>
          </a:stretch>
        </p:blipFill>
        <p:spPr>
          <a:xfrm>
            <a:off x="590828" y="1869638"/>
            <a:ext cx="10866407" cy="222054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6" name="Grafik 6">
            <a:extLst>
              <a:ext uri="{FF2B5EF4-FFF2-40B4-BE49-F238E27FC236}">
                <a16:creationId xmlns:a16="http://schemas.microsoft.com/office/drawing/2014/main" id="{3FCCEEAC-B2F0-4B2E-875D-4DF313244FC6}"/>
              </a:ext>
            </a:extLst>
          </p:cNvPr>
          <p:cNvPicPr>
            <a:picLocks noChangeAspect="1"/>
          </p:cNvPicPr>
          <p:nvPr/>
        </p:nvPicPr>
        <p:blipFill>
          <a:blip r:embed="rId3"/>
          <a:stretch>
            <a:fillRect/>
          </a:stretch>
        </p:blipFill>
        <p:spPr>
          <a:xfrm>
            <a:off x="871268" y="1801293"/>
            <a:ext cx="10722633" cy="2191488"/>
          </a:xfrm>
          <a:prstGeom prst="rect">
            <a:avLst/>
          </a:prstGeom>
        </p:spPr>
      </p:pic>
      <p:sp>
        <p:nvSpPr>
          <p:cNvPr id="2" name="Content Placeholder 2">
            <a:extLst>
              <a:ext uri="{FF2B5EF4-FFF2-40B4-BE49-F238E27FC236}">
                <a16:creationId xmlns:a16="http://schemas.microsoft.com/office/drawing/2014/main" id="{94B21CA5-D0A6-4D18-8532-61000DF97216}"/>
              </a:ext>
            </a:extLst>
          </p:cNvPr>
          <p:cNvSpPr txBox="1">
            <a:spLocks/>
          </p:cNvSpPr>
          <p:nvPr/>
        </p:nvSpPr>
        <p:spPr>
          <a:xfrm>
            <a:off x="770792" y="4523197"/>
            <a:ext cx="10599738" cy="15512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600" dirty="0">
                <a:solidFill>
                  <a:schemeClr val="accent3">
                    <a:lumMod val="25000"/>
                  </a:schemeClr>
                </a:solidFill>
                <a:latin typeface="Abadi"/>
              </a:rPr>
              <a:t>The higher the payload (above ca. 8,000 kg), the higher the success rate. However, below 8,000 kg we can´t find a clear trend. Probably higher payloads were tested at later stages, which would imply that flight number and not </a:t>
            </a:r>
            <a:r>
              <a:rPr lang="en-CA" sz="1600">
                <a:solidFill>
                  <a:schemeClr val="accent3">
                    <a:lumMod val="25000"/>
                  </a:schemeClr>
                </a:solidFill>
                <a:latin typeface="Abadi"/>
              </a:rPr>
              <a:t>payload is the determining factor </a:t>
            </a:r>
            <a:endParaRPr lang="en-CA"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ES-L1, GEO, HEO and SSO have the highest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7" name="Grafik 7">
            <a:extLst>
              <a:ext uri="{FF2B5EF4-FFF2-40B4-BE49-F238E27FC236}">
                <a16:creationId xmlns:a16="http://schemas.microsoft.com/office/drawing/2014/main" id="{416DBC23-7C4B-467B-AE8F-D93030D9D5E2}"/>
              </a:ext>
            </a:extLst>
          </p:cNvPr>
          <p:cNvPicPr>
            <a:picLocks noChangeAspect="1"/>
          </p:cNvPicPr>
          <p:nvPr/>
        </p:nvPicPr>
        <p:blipFill>
          <a:blip r:embed="rId3"/>
          <a:stretch>
            <a:fillRect/>
          </a:stretch>
        </p:blipFill>
        <p:spPr>
          <a:xfrm>
            <a:off x="6391275" y="2072763"/>
            <a:ext cx="4819650" cy="362687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70006"/>
            <a:ext cx="10409238" cy="181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Most flights were launched into GTO and ISS orbits. At a later stage, SpaceX focused more on VLEO. For Leo, subsequent flights had a higher success rate, whereas no pattern can be identified for other orbits </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6" name="Grafik 6">
            <a:extLst>
              <a:ext uri="{FF2B5EF4-FFF2-40B4-BE49-F238E27FC236}">
                <a16:creationId xmlns:a16="http://schemas.microsoft.com/office/drawing/2014/main" id="{C57640FF-6959-4091-9B4C-F484A6F2586D}"/>
              </a:ext>
            </a:extLst>
          </p:cNvPr>
          <p:cNvPicPr>
            <a:picLocks noChangeAspect="1"/>
          </p:cNvPicPr>
          <p:nvPr/>
        </p:nvPicPr>
        <p:blipFill>
          <a:blip r:embed="rId3"/>
          <a:stretch>
            <a:fillRect/>
          </a:stretch>
        </p:blipFill>
        <p:spPr>
          <a:xfrm>
            <a:off x="665851" y="1624689"/>
            <a:ext cx="10866407" cy="223432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4499" y="3922749"/>
            <a:ext cx="10361613" cy="2106613"/>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LEO, ISS and PO seem to better suited for higher payloads, no clear pattern identifiable for other orbits </a:t>
            </a: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Grafik 5">
            <a:extLst>
              <a:ext uri="{FF2B5EF4-FFF2-40B4-BE49-F238E27FC236}">
                <a16:creationId xmlns:a16="http://schemas.microsoft.com/office/drawing/2014/main" id="{90C53A13-FCF6-42EE-AF7E-07E8309FA5DE}"/>
              </a:ext>
            </a:extLst>
          </p:cNvPr>
          <p:cNvPicPr>
            <a:picLocks noChangeAspect="1"/>
          </p:cNvPicPr>
          <p:nvPr/>
        </p:nvPicPr>
        <p:blipFill>
          <a:blip r:embed="rId3"/>
          <a:stretch>
            <a:fillRect/>
          </a:stretch>
        </p:blipFill>
        <p:spPr>
          <a:xfrm>
            <a:off x="669985" y="1715029"/>
            <a:ext cx="11153954" cy="22633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There is a 2-year </a:t>
            </a:r>
            <a:r>
              <a:rPr lang="en-CA" sz="2200" dirty="0" err="1">
                <a:solidFill>
                  <a:schemeClr val="accent3">
                    <a:lumMod val="25000"/>
                  </a:schemeClr>
                </a:solidFill>
                <a:latin typeface="Abadi"/>
              </a:rPr>
              <a:t>epidose</a:t>
            </a:r>
            <a:r>
              <a:rPr lang="en-CA" sz="2200" dirty="0">
                <a:solidFill>
                  <a:schemeClr val="accent3">
                    <a:lumMod val="25000"/>
                  </a:schemeClr>
                </a:solidFill>
                <a:latin typeface="Abadi"/>
              </a:rPr>
              <a:t> of failed launches from 2010 – 2012. Starting from 2013 the success rate trend is positive with reaching </a:t>
            </a:r>
            <a:r>
              <a:rPr lang="en-CA" sz="2200" dirty="0" err="1">
                <a:solidFill>
                  <a:schemeClr val="accent3">
                    <a:lumMod val="25000"/>
                  </a:schemeClr>
                </a:solidFill>
                <a:latin typeface="Abadi"/>
              </a:rPr>
              <a:t>it´s</a:t>
            </a:r>
            <a:r>
              <a:rPr lang="en-CA" sz="2200" dirty="0">
                <a:solidFill>
                  <a:schemeClr val="accent3">
                    <a:lumMod val="25000"/>
                  </a:schemeClr>
                </a:solidFill>
                <a:latin typeface="Abadi"/>
              </a:rPr>
              <a:t> peak in 2019 before dipping slightly</a:t>
            </a:r>
            <a:endParaRPr lang="de-DE"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Grafik 5">
            <a:extLst>
              <a:ext uri="{FF2B5EF4-FFF2-40B4-BE49-F238E27FC236}">
                <a16:creationId xmlns:a16="http://schemas.microsoft.com/office/drawing/2014/main" id="{0D2F9FA9-BF71-4B28-89FD-7D876A90783C}"/>
              </a:ext>
            </a:extLst>
          </p:cNvPr>
          <p:cNvPicPr>
            <a:picLocks noChangeAspect="1"/>
          </p:cNvPicPr>
          <p:nvPr/>
        </p:nvPicPr>
        <p:blipFill>
          <a:blip r:embed="rId3"/>
          <a:stretch>
            <a:fillRect/>
          </a:stretch>
        </p:blipFill>
        <p:spPr>
          <a:xfrm>
            <a:off x="5011947" y="1721641"/>
            <a:ext cx="6438181" cy="440675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4 unique Launch Sites derived via DISTINCT-statement</a:t>
            </a:r>
            <a:endParaRPr lang="de-DE" dirty="0">
              <a:solidFill>
                <a:schemeClr val="accent3">
                  <a:lumMod val="25000"/>
                </a:schemeClr>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6" name="Grafik 6" descr="Ein Bild, das Tisch enthält.&#10;&#10;Beschreibung automatisch generiert.">
            <a:extLst>
              <a:ext uri="{FF2B5EF4-FFF2-40B4-BE49-F238E27FC236}">
                <a16:creationId xmlns:a16="http://schemas.microsoft.com/office/drawing/2014/main" id="{DAADC91C-3F25-4868-83EB-D13ACF6D9B8E}"/>
              </a:ext>
            </a:extLst>
          </p:cNvPr>
          <p:cNvPicPr>
            <a:picLocks noChangeAspect="1"/>
          </p:cNvPicPr>
          <p:nvPr/>
        </p:nvPicPr>
        <p:blipFill>
          <a:blip r:embed="rId3"/>
          <a:stretch>
            <a:fillRect/>
          </a:stretch>
        </p:blipFill>
        <p:spPr>
          <a:xfrm>
            <a:off x="871398" y="3172815"/>
            <a:ext cx="6320480" cy="28135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LIKE "%" statement used to derive Launch Sites beginning with "CCA"</a:t>
            </a:r>
            <a:endParaRPr lang="de-DE" dirty="0">
              <a:solidFill>
                <a:schemeClr val="accent3">
                  <a:lumMod val="25000"/>
                </a:schemeClr>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6" name="Grafik 6">
            <a:extLst>
              <a:ext uri="{FF2B5EF4-FFF2-40B4-BE49-F238E27FC236}">
                <a16:creationId xmlns:a16="http://schemas.microsoft.com/office/drawing/2014/main" id="{6DAB45F1-39A2-4DD9-BD4D-45B0F27C5EBA}"/>
              </a:ext>
            </a:extLst>
          </p:cNvPr>
          <p:cNvPicPr>
            <a:picLocks noChangeAspect="1"/>
          </p:cNvPicPr>
          <p:nvPr/>
        </p:nvPicPr>
        <p:blipFill>
          <a:blip r:embed="rId3"/>
          <a:stretch>
            <a:fillRect/>
          </a:stretch>
        </p:blipFill>
        <p:spPr>
          <a:xfrm>
            <a:off x="648985" y="3654424"/>
            <a:ext cx="8933379" cy="237454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Payload Mass derived by using SUM-statement and limiting customer to "NASA (CRS)"</a:t>
            </a:r>
            <a:endParaRPr lang="de-DE" dirty="0">
              <a:solidFill>
                <a:schemeClr val="accent3">
                  <a:lumMod val="25000"/>
                </a:schemeClr>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Grafik 5" descr="Ein Bild, das Tisch enthält.&#10;&#10;Beschreibung automatisch generiert.">
            <a:extLst>
              <a:ext uri="{FF2B5EF4-FFF2-40B4-BE49-F238E27FC236}">
                <a16:creationId xmlns:a16="http://schemas.microsoft.com/office/drawing/2014/main" id="{13FBF7BD-3F31-4794-99F0-DDE3D4B89FA0}"/>
              </a:ext>
            </a:extLst>
          </p:cNvPr>
          <p:cNvPicPr>
            <a:picLocks noChangeAspect="1"/>
          </p:cNvPicPr>
          <p:nvPr/>
        </p:nvPicPr>
        <p:blipFill>
          <a:blip r:embed="rId3"/>
          <a:stretch>
            <a:fillRect/>
          </a:stretch>
        </p:blipFill>
        <p:spPr>
          <a:xfrm>
            <a:off x="820220" y="3332158"/>
            <a:ext cx="6681626" cy="21457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9000613"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Data collected via web scraping and REST API,  explored via SQL and Visualizations. Interactive data exploration with Folium (for locations)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 Machine Learning models hyperparameter tuned with </a:t>
            </a:r>
            <a:r>
              <a:rPr lang="en-US" sz="2000" dirty="0" err="1">
                <a:solidFill>
                  <a:schemeClr val="accent3">
                    <a:lumMod val="25000"/>
                  </a:schemeClr>
                </a:solidFill>
                <a:latin typeface="Abadi"/>
              </a:rPr>
              <a:t>GridSearchCV</a:t>
            </a:r>
            <a:r>
              <a:rPr lang="en-US" sz="2000" dirty="0">
                <a:solidFill>
                  <a:schemeClr val="accent3">
                    <a:lumMod val="25000"/>
                  </a:schemeClr>
                </a:solidFill>
                <a:latin typeface="Abadi"/>
              </a:rPr>
              <a:t> and evaluated via Confusion Matrix</a:t>
            </a:r>
          </a:p>
          <a:p>
            <a:pPr>
              <a:lnSpc>
                <a:spcPct val="100000"/>
              </a:lnSpc>
              <a:spcBef>
                <a:spcPts val="1400"/>
              </a:spcBef>
            </a:pPr>
            <a:r>
              <a:rPr lang="en-US" sz="2000" dirty="0">
                <a:solidFill>
                  <a:schemeClr val="accent3">
                    <a:lumMod val="25000"/>
                  </a:schemeClr>
                </a:solidFill>
                <a:latin typeface="Abadi"/>
              </a:rPr>
              <a:t>Highest accuracy found in ML model based on Decision Tree Classifier 0.83. Number of flights most critical success factor as proxy to learning curve. Launch locations are set up around the equator and in far distance to high density areas. Inconsistent findings for booster versions, launch sites and orbit types, since results highly dependent on number of flights.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AVG-statement used and results limited to Booster Version F9 v1.1</a:t>
            </a:r>
            <a:endParaRPr lang="de-DE" dirty="0">
              <a:solidFill>
                <a:schemeClr val="accent3">
                  <a:lumMod val="2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Grafik 5" descr="Ein Bild, das Tisch enthält.&#10;&#10;Beschreibung automatisch generiert.">
            <a:extLst>
              <a:ext uri="{FF2B5EF4-FFF2-40B4-BE49-F238E27FC236}">
                <a16:creationId xmlns:a16="http://schemas.microsoft.com/office/drawing/2014/main" id="{8E0D627F-7646-454D-9689-27B2CC1AAE4D}"/>
              </a:ext>
            </a:extLst>
          </p:cNvPr>
          <p:cNvPicPr>
            <a:picLocks noChangeAspect="1"/>
          </p:cNvPicPr>
          <p:nvPr/>
        </p:nvPicPr>
        <p:blipFill>
          <a:blip r:embed="rId3"/>
          <a:stretch>
            <a:fillRect/>
          </a:stretch>
        </p:blipFill>
        <p:spPr>
          <a:xfrm>
            <a:off x="808590" y="3303971"/>
            <a:ext cx="5503652" cy="193253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MIN-statement used in combination with DATE and results limited to "Success (ground pad)"</a:t>
            </a:r>
            <a:endParaRPr lang="en-US" dirty="0">
              <a:solidFill>
                <a:schemeClr val="accent3">
                  <a:lumMod val="25000"/>
                </a:schemeClr>
              </a:solidFill>
              <a:latin typeface="Calibri"/>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Grafik 5" descr="Ein Bild, das Tisch enthält.&#10;&#10;Beschreibung automatisch generiert.">
            <a:extLst>
              <a:ext uri="{FF2B5EF4-FFF2-40B4-BE49-F238E27FC236}">
                <a16:creationId xmlns:a16="http://schemas.microsoft.com/office/drawing/2014/main" id="{6708C740-83AD-4DE5-BF3C-A556FD3413D0}"/>
              </a:ext>
            </a:extLst>
          </p:cNvPr>
          <p:cNvPicPr>
            <a:picLocks noChangeAspect="1"/>
          </p:cNvPicPr>
          <p:nvPr/>
        </p:nvPicPr>
        <p:blipFill>
          <a:blip r:embed="rId3"/>
          <a:stretch>
            <a:fillRect/>
          </a:stretch>
        </p:blipFill>
        <p:spPr>
          <a:xfrm>
            <a:off x="837344" y="3275324"/>
            <a:ext cx="6801492" cy="18142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DISTINCT statement combined with limiting results to "Success (</a:t>
            </a:r>
            <a:r>
              <a:rPr lang="en-US" sz="2200" dirty="0" err="1">
                <a:solidFill>
                  <a:schemeClr val="accent3">
                    <a:lumMod val="25000"/>
                  </a:schemeClr>
                </a:solidFill>
                <a:latin typeface="Abadi"/>
              </a:rPr>
              <a:t>drone_ship</a:t>
            </a:r>
            <a:r>
              <a:rPr lang="en-US" sz="2200" dirty="0">
                <a:solidFill>
                  <a:schemeClr val="accent3">
                    <a:lumMod val="25000"/>
                  </a:schemeClr>
                </a:solidFill>
                <a:latin typeface="Abadi"/>
              </a:rPr>
              <a:t>)" and PAYLOAD_MASS_KG_ restriction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Grafik 2" descr="Ein Bild, das Tisch enthält.&#10;&#10;Beschreibung automatisch generiert.">
            <a:extLst>
              <a:ext uri="{FF2B5EF4-FFF2-40B4-BE49-F238E27FC236}">
                <a16:creationId xmlns:a16="http://schemas.microsoft.com/office/drawing/2014/main" id="{635F4479-E891-40F4-B924-33EAE7AE149E}"/>
              </a:ext>
            </a:extLst>
          </p:cNvPr>
          <p:cNvPicPr>
            <a:picLocks noChangeAspect="1"/>
          </p:cNvPicPr>
          <p:nvPr/>
        </p:nvPicPr>
        <p:blipFill>
          <a:blip r:embed="rId3"/>
          <a:stretch>
            <a:fillRect/>
          </a:stretch>
        </p:blipFill>
        <p:spPr>
          <a:xfrm>
            <a:off x="820220" y="3950719"/>
            <a:ext cx="4815155" cy="177339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LIKE "%" statement set for successful and failure launches and group-by accordingly </a:t>
            </a:r>
            <a:endParaRPr lang="de-DE" dirty="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Grafik 5" descr="Ein Bild, das Tisch enthält.&#10;&#10;Beschreibung automatisch generiert.">
            <a:extLst>
              <a:ext uri="{FF2B5EF4-FFF2-40B4-BE49-F238E27FC236}">
                <a16:creationId xmlns:a16="http://schemas.microsoft.com/office/drawing/2014/main" id="{5AE648B7-0D1C-4133-AFCC-9E2EC6ADDADE}"/>
              </a:ext>
            </a:extLst>
          </p:cNvPr>
          <p:cNvPicPr>
            <a:picLocks noChangeAspect="1"/>
          </p:cNvPicPr>
          <p:nvPr/>
        </p:nvPicPr>
        <p:blipFill>
          <a:blip r:embed="rId3"/>
          <a:stretch>
            <a:fillRect/>
          </a:stretch>
        </p:blipFill>
        <p:spPr>
          <a:xfrm>
            <a:off x="957209" y="4087185"/>
            <a:ext cx="6090862" cy="180012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Sub-query used to find the maximum Payload and combined with DISTINCT-statement </a:t>
            </a:r>
            <a:endParaRPr lang="de-DE" dirty="0">
              <a:solidFill>
                <a:schemeClr val="accent3">
                  <a:lumMod val="25000"/>
                </a:schemeClr>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Grafik 5" descr="Ein Bild, das Tisch enthält.&#10;&#10;Beschreibung automatisch generiert.">
            <a:extLst>
              <a:ext uri="{FF2B5EF4-FFF2-40B4-BE49-F238E27FC236}">
                <a16:creationId xmlns:a16="http://schemas.microsoft.com/office/drawing/2014/main" id="{01A352D2-4720-4F6A-A187-0FD9CEEFDFBE}"/>
              </a:ext>
            </a:extLst>
          </p:cNvPr>
          <p:cNvPicPr>
            <a:picLocks noChangeAspect="1"/>
          </p:cNvPicPr>
          <p:nvPr/>
        </p:nvPicPr>
        <p:blipFill>
          <a:blip r:embed="rId3"/>
          <a:stretch>
            <a:fillRect/>
          </a:stretch>
        </p:blipFill>
        <p:spPr>
          <a:xfrm>
            <a:off x="837344" y="3511578"/>
            <a:ext cx="5380233" cy="216365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LANDING__OUTCOME combined with DATE restriction 2015 to limit results</a:t>
            </a:r>
            <a:endParaRPr lang="de-DE" dirty="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Grafik 5" descr="Ein Bild, das Text enthält.&#10;&#10;Beschreibung automatisch generiert.">
            <a:extLst>
              <a:ext uri="{FF2B5EF4-FFF2-40B4-BE49-F238E27FC236}">
                <a16:creationId xmlns:a16="http://schemas.microsoft.com/office/drawing/2014/main" id="{115E36D4-BDCF-4A2E-8E03-BDD22695C1A7}"/>
              </a:ext>
            </a:extLst>
          </p:cNvPr>
          <p:cNvPicPr>
            <a:picLocks noChangeAspect="1"/>
          </p:cNvPicPr>
          <p:nvPr/>
        </p:nvPicPr>
        <p:blipFill>
          <a:blip r:embed="rId3"/>
          <a:stretch>
            <a:fillRect/>
          </a:stretch>
        </p:blipFill>
        <p:spPr>
          <a:xfrm>
            <a:off x="768849" y="3938176"/>
            <a:ext cx="7469312" cy="17043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ORDER BY COUNT(*) DESC used to rank the results by number of Landing Outcomes</a:t>
            </a:r>
            <a:endParaRPr lang="de-DE" dirty="0">
              <a:solidFill>
                <a:schemeClr val="accent3">
                  <a:lumMod val="25000"/>
                </a:schemeClr>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Grafik 5" descr="Ein Bild, das Text enthält.&#10;&#10;Beschreibung automatisch generiert.">
            <a:extLst>
              <a:ext uri="{FF2B5EF4-FFF2-40B4-BE49-F238E27FC236}">
                <a16:creationId xmlns:a16="http://schemas.microsoft.com/office/drawing/2014/main" id="{D67F4BA6-2BD7-45E3-9ED7-32FE664F393E}"/>
              </a:ext>
            </a:extLst>
          </p:cNvPr>
          <p:cNvPicPr>
            <a:picLocks noChangeAspect="1"/>
          </p:cNvPicPr>
          <p:nvPr/>
        </p:nvPicPr>
        <p:blipFill>
          <a:blip r:embed="rId3"/>
          <a:stretch>
            <a:fillRect/>
          </a:stretch>
        </p:blipFill>
        <p:spPr>
          <a:xfrm>
            <a:off x="837344" y="4275385"/>
            <a:ext cx="5517222" cy="213435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65988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locations are built on the coastline in the south part of the United States due to close proximity to the equator, leading to better operational performance regarding efficiency and cost. </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Launch Sites</a:t>
            </a:r>
          </a:p>
        </p:txBody>
      </p:sp>
      <p:pic>
        <p:nvPicPr>
          <p:cNvPr id="4" name="Grafik 5" descr="Ein Bild, das Karte enthält.&#10;&#10;Beschreibung automatisch generiert.">
            <a:extLst>
              <a:ext uri="{FF2B5EF4-FFF2-40B4-BE49-F238E27FC236}">
                <a16:creationId xmlns:a16="http://schemas.microsoft.com/office/drawing/2014/main" id="{26EB6E21-8C40-451E-AA7E-BB8C8D64DC33}"/>
              </a:ext>
            </a:extLst>
          </p:cNvPr>
          <p:cNvPicPr>
            <a:picLocks noChangeAspect="1"/>
          </p:cNvPicPr>
          <p:nvPr/>
        </p:nvPicPr>
        <p:blipFill>
          <a:blip r:embed="rId3"/>
          <a:stretch>
            <a:fillRect/>
          </a:stretch>
        </p:blipFill>
        <p:spPr>
          <a:xfrm>
            <a:off x="5650529" y="3048626"/>
            <a:ext cx="5637085" cy="286501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90990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number of launches is added as a layer to the map with respective layer icons, representing positive or negative launch outcomes per site. </a:t>
            </a:r>
            <a:endParaRPr lang="de-DE" dirty="0"/>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per Launch Site</a:t>
            </a:r>
          </a:p>
        </p:txBody>
      </p:sp>
      <p:pic>
        <p:nvPicPr>
          <p:cNvPr id="6" name="Grafik 6">
            <a:extLst>
              <a:ext uri="{FF2B5EF4-FFF2-40B4-BE49-F238E27FC236}">
                <a16:creationId xmlns:a16="http://schemas.microsoft.com/office/drawing/2014/main" id="{5199323B-26E6-4B00-A259-4F6FC3507F6E}"/>
              </a:ext>
            </a:extLst>
          </p:cNvPr>
          <p:cNvPicPr>
            <a:picLocks noChangeAspect="1"/>
          </p:cNvPicPr>
          <p:nvPr/>
        </p:nvPicPr>
        <p:blipFill>
          <a:blip r:embed="rId3"/>
          <a:stretch>
            <a:fillRect/>
          </a:stretch>
        </p:blipFill>
        <p:spPr>
          <a:xfrm>
            <a:off x="7096665" y="3969491"/>
            <a:ext cx="4382217" cy="2455846"/>
          </a:xfrm>
          <a:prstGeom prst="rect">
            <a:avLst/>
          </a:prstGeom>
        </p:spPr>
      </p:pic>
      <p:pic>
        <p:nvPicPr>
          <p:cNvPr id="7" name="Grafik 8" descr="Ein Bild, das Karte enthält.&#10;&#10;Beschreibung automatisch generiert.">
            <a:extLst>
              <a:ext uri="{FF2B5EF4-FFF2-40B4-BE49-F238E27FC236}">
                <a16:creationId xmlns:a16="http://schemas.microsoft.com/office/drawing/2014/main" id="{0C077596-87E4-4AA5-B20C-9ECE32DAE9A2}"/>
              </a:ext>
            </a:extLst>
          </p:cNvPr>
          <p:cNvPicPr>
            <a:picLocks noChangeAspect="1"/>
          </p:cNvPicPr>
          <p:nvPr/>
        </p:nvPicPr>
        <p:blipFill>
          <a:blip r:embed="rId4"/>
          <a:stretch>
            <a:fillRect/>
          </a:stretch>
        </p:blipFill>
        <p:spPr>
          <a:xfrm>
            <a:off x="7096665" y="1826636"/>
            <a:ext cx="4382218" cy="215518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0203" y="1716594"/>
            <a:ext cx="10402253" cy="40060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The project was initiated to support the evaluation </a:t>
            </a:r>
            <a:r>
              <a:rPr lang="en-US" sz="2200" dirty="0" err="1">
                <a:solidFill>
                  <a:schemeClr val="accent3">
                    <a:lumMod val="25000"/>
                  </a:schemeClr>
                </a:solidFill>
                <a:latin typeface="Abadi"/>
              </a:rPr>
              <a:t>wheter</a:t>
            </a:r>
            <a:r>
              <a:rPr lang="en-US" sz="2200" dirty="0">
                <a:solidFill>
                  <a:schemeClr val="accent3">
                    <a:lumMod val="25000"/>
                  </a:schemeClr>
                </a:solidFill>
                <a:latin typeface="Abadi"/>
              </a:rPr>
              <a:t> startup SPACE Y should </a:t>
            </a:r>
            <a:r>
              <a:rPr lang="en-US" sz="2200" dirty="0" err="1">
                <a:solidFill>
                  <a:schemeClr val="accent3">
                    <a:lumMod val="25000"/>
                  </a:schemeClr>
                </a:solidFill>
                <a:latin typeface="Abadi"/>
              </a:rPr>
              <a:t>engange</a:t>
            </a:r>
            <a:r>
              <a:rPr lang="en-US" sz="2200" dirty="0">
                <a:solidFill>
                  <a:schemeClr val="accent3">
                    <a:lumMod val="25000"/>
                  </a:schemeClr>
                </a:solidFill>
                <a:latin typeface="Abadi"/>
              </a:rPr>
              <a:t> in commercial space exploration</a:t>
            </a:r>
          </a:p>
          <a:p>
            <a:pPr>
              <a:spcBef>
                <a:spcPts val="1400"/>
              </a:spcBef>
            </a:pPr>
            <a:r>
              <a:rPr lang="en-US" sz="2200" dirty="0">
                <a:solidFill>
                  <a:schemeClr val="accent3">
                    <a:lumMod val="25000"/>
                  </a:schemeClr>
                </a:solidFill>
                <a:latin typeface="Abadi"/>
              </a:rPr>
              <a:t>The critical success factor in modern space exploration is the capability of the stage 1 booster to return to the launch site safely for re-use, thus dramatically lower the cost per launch</a:t>
            </a:r>
            <a:endParaRPr lang="en-US" dirty="0">
              <a:solidFill>
                <a:schemeClr val="accent3">
                  <a:lumMod val="25000"/>
                </a:schemeClr>
              </a:solidFill>
            </a:endParaRPr>
          </a:p>
          <a:p>
            <a:pPr>
              <a:spcBef>
                <a:spcPts val="1400"/>
              </a:spcBef>
            </a:pPr>
            <a:r>
              <a:rPr lang="en-US" sz="2200" dirty="0">
                <a:solidFill>
                  <a:schemeClr val="accent3">
                    <a:lumMod val="25000"/>
                  </a:schemeClr>
                </a:solidFill>
                <a:latin typeface="Abadi"/>
              </a:rPr>
              <a:t>By assessing SpaceX data we calculate the chance of a successful landing and thus are able to predict the expected cost per launch</a:t>
            </a:r>
            <a:endParaRPr lang="de-DE" dirty="0">
              <a:solidFill>
                <a:schemeClr val="accent3">
                  <a:lumMod val="25000"/>
                </a:schemeClr>
              </a:solidFill>
            </a:endParaRPr>
          </a:p>
          <a:p>
            <a:pPr>
              <a:spcBef>
                <a:spcPts val="1400"/>
              </a:spcBef>
            </a:pPr>
            <a:r>
              <a:rPr lang="en-US" sz="2200" dirty="0">
                <a:solidFill>
                  <a:schemeClr val="accent3">
                    <a:lumMod val="25000"/>
                  </a:schemeClr>
                </a:solidFill>
                <a:latin typeface="Abadi"/>
              </a:rPr>
              <a:t>We try to identify factors (booster type, payload, launch site, orbit, customer, # of launches etc.) leading to a positive/negative launch outcome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9249"/>
            <a:ext cx="4625153"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graphic represents the distance of launch site CCAFS SLC-40 from the coastline, 0.9 KM. Close proximities can be also discovered towards railroads and highways. However, launch sites are built far away from cities due to safety, noise and environmental aspects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launch site to proximities</a:t>
            </a:r>
            <a:endParaRPr lang="de-DE" dirty="0"/>
          </a:p>
        </p:txBody>
      </p:sp>
      <p:pic>
        <p:nvPicPr>
          <p:cNvPr id="2" name="Grafik 3">
            <a:extLst>
              <a:ext uri="{FF2B5EF4-FFF2-40B4-BE49-F238E27FC236}">
                <a16:creationId xmlns:a16="http://schemas.microsoft.com/office/drawing/2014/main" id="{4CFA4CF2-4B85-4F4F-817E-0D6E4E8F94CD}"/>
              </a:ext>
            </a:extLst>
          </p:cNvPr>
          <p:cNvPicPr>
            <a:picLocks noChangeAspect="1"/>
          </p:cNvPicPr>
          <p:nvPr/>
        </p:nvPicPr>
        <p:blipFill>
          <a:blip r:embed="rId3"/>
          <a:stretch>
            <a:fillRect/>
          </a:stretch>
        </p:blipFill>
        <p:spPr>
          <a:xfrm>
            <a:off x="5565395" y="3189914"/>
            <a:ext cx="5719312" cy="264204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65697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accounts for 41.7% of successful launches, but only achieves 23.1% success rate, implying that just the number of launches is highest</a:t>
            </a:r>
          </a:p>
          <a:p>
            <a:pPr>
              <a:lnSpc>
                <a:spcPct val="100000"/>
              </a:lnSpc>
              <a:spcBef>
                <a:spcPts val="1400"/>
              </a:spcBef>
            </a:pPr>
            <a:r>
              <a:rPr lang="en-US" sz="2200" dirty="0">
                <a:solidFill>
                  <a:schemeClr val="accent3">
                    <a:lumMod val="25000"/>
                  </a:schemeClr>
                </a:solidFill>
                <a:latin typeface="Abadi"/>
              </a:rPr>
              <a:t>The opposite for CCAFS SLC-40 &amp; VAFB SLC-4E with 12.5% &amp; 16.7%, respectively, but high individual success rate of 42.9% &amp; 40%, respectively</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Share of Total Successful Launches per Launch Site</a:t>
            </a:r>
          </a:p>
        </p:txBody>
      </p:sp>
      <p:pic>
        <p:nvPicPr>
          <p:cNvPr id="2" name="Grafik 3">
            <a:extLst>
              <a:ext uri="{FF2B5EF4-FFF2-40B4-BE49-F238E27FC236}">
                <a16:creationId xmlns:a16="http://schemas.microsoft.com/office/drawing/2014/main" id="{3F3C61CB-2EE6-48D2-8BB3-1AC626FFB1F1}"/>
              </a:ext>
            </a:extLst>
          </p:cNvPr>
          <p:cNvPicPr>
            <a:picLocks noChangeAspect="1"/>
          </p:cNvPicPr>
          <p:nvPr/>
        </p:nvPicPr>
        <p:blipFill>
          <a:blip r:embed="rId3"/>
          <a:stretch>
            <a:fillRect/>
          </a:stretch>
        </p:blipFill>
        <p:spPr>
          <a:xfrm>
            <a:off x="5623391" y="3359112"/>
            <a:ext cx="5714142" cy="2434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589348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CCAFS LC-40 73.7%</a:t>
            </a:r>
          </a:p>
          <a:p>
            <a:pPr>
              <a:lnSpc>
                <a:spcPct val="100000"/>
              </a:lnSpc>
              <a:spcBef>
                <a:spcPts val="1400"/>
              </a:spcBef>
            </a:pPr>
            <a:r>
              <a:rPr lang="en-US" sz="2200" dirty="0">
                <a:solidFill>
                  <a:schemeClr val="accent3">
                    <a:lumMod val="25000"/>
                  </a:schemeClr>
                </a:solidFill>
                <a:latin typeface="Abadi"/>
                <a:cs typeface="Calibri" panose="020F0502020204030204"/>
              </a:rPr>
              <a:t>VAFB SLC-4E  60 %</a:t>
            </a:r>
          </a:p>
          <a:p>
            <a:pPr>
              <a:lnSpc>
                <a:spcPct val="100000"/>
              </a:lnSpc>
              <a:spcBef>
                <a:spcPts val="1400"/>
              </a:spcBef>
            </a:pPr>
            <a:r>
              <a:rPr lang="en-US" sz="2200" dirty="0">
                <a:solidFill>
                  <a:schemeClr val="accent3">
                    <a:lumMod val="25000"/>
                  </a:schemeClr>
                </a:solidFill>
                <a:latin typeface="Abadi"/>
                <a:cs typeface="Calibri" panose="020F0502020204030204"/>
              </a:rPr>
              <a:t>KSC LC-39A 76.9 %</a:t>
            </a:r>
          </a:p>
          <a:p>
            <a:pPr>
              <a:lnSpc>
                <a:spcPct val="100000"/>
              </a:lnSpc>
              <a:spcBef>
                <a:spcPts val="1400"/>
              </a:spcBef>
            </a:pPr>
            <a:r>
              <a:rPr lang="en-US" sz="2200" dirty="0">
                <a:solidFill>
                  <a:schemeClr val="accent3">
                    <a:lumMod val="25000"/>
                  </a:schemeClr>
                </a:solidFill>
                <a:latin typeface="Abadi"/>
                <a:cs typeface="Calibri" panose="020F0502020204030204"/>
              </a:rPr>
              <a:t>CCAFS SLC-40 57.1%</a:t>
            </a:r>
          </a:p>
          <a:p>
            <a:pPr>
              <a:lnSpc>
                <a:spcPct val="100000"/>
              </a:lnSpc>
              <a:spcBef>
                <a:spcPts val="1400"/>
              </a:spcBef>
            </a:pPr>
            <a:endParaRPr lang="en-US" sz="2200" dirty="0">
              <a:solidFill>
                <a:srgbClr val="292929"/>
              </a:solidFill>
              <a:latin typeface="Abadi"/>
              <a:cs typeface="Calibri" panose="020F0502020204030204"/>
            </a:endParaRPr>
          </a:p>
          <a:p>
            <a:endParaRPr lang="en-US">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 per Launch Site</a:t>
            </a:r>
          </a:p>
        </p:txBody>
      </p:sp>
      <p:pic>
        <p:nvPicPr>
          <p:cNvPr id="2" name="Grafik 3">
            <a:extLst>
              <a:ext uri="{FF2B5EF4-FFF2-40B4-BE49-F238E27FC236}">
                <a16:creationId xmlns:a16="http://schemas.microsoft.com/office/drawing/2014/main" id="{2C58B7FB-774D-44AF-91EB-5DC631D2FF53}"/>
              </a:ext>
            </a:extLst>
          </p:cNvPr>
          <p:cNvPicPr>
            <a:picLocks noChangeAspect="1"/>
          </p:cNvPicPr>
          <p:nvPr/>
        </p:nvPicPr>
        <p:blipFill>
          <a:blip r:embed="rId3"/>
          <a:stretch>
            <a:fillRect/>
          </a:stretch>
        </p:blipFill>
        <p:spPr>
          <a:xfrm>
            <a:off x="5229548" y="2655021"/>
            <a:ext cx="6056614" cy="296921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7039476"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increasing Payloads </a:t>
            </a:r>
            <a:endParaRPr lang="de-DE" dirty="0"/>
          </a:p>
        </p:txBody>
      </p:sp>
      <p:pic>
        <p:nvPicPr>
          <p:cNvPr id="2" name="Grafik 3" descr="Ein Bild, das Tisch enthält.&#10;&#10;Beschreibung automatisch generiert.">
            <a:extLst>
              <a:ext uri="{FF2B5EF4-FFF2-40B4-BE49-F238E27FC236}">
                <a16:creationId xmlns:a16="http://schemas.microsoft.com/office/drawing/2014/main" id="{4307B124-5B8E-4263-AA2D-A43B170D50B4}"/>
              </a:ext>
            </a:extLst>
          </p:cNvPr>
          <p:cNvPicPr>
            <a:picLocks noChangeAspect="1"/>
          </p:cNvPicPr>
          <p:nvPr/>
        </p:nvPicPr>
        <p:blipFill>
          <a:blip r:embed="rId3"/>
          <a:stretch>
            <a:fillRect/>
          </a:stretch>
        </p:blipFill>
        <p:spPr>
          <a:xfrm>
            <a:off x="8542962" y="1499155"/>
            <a:ext cx="2743200" cy="1530883"/>
          </a:xfrm>
          <a:prstGeom prst="rect">
            <a:avLst/>
          </a:prstGeom>
        </p:spPr>
      </p:pic>
      <p:pic>
        <p:nvPicPr>
          <p:cNvPr id="4" name="Grafik 5" descr="Ein Bild, das Tisch enthält.&#10;&#10;Beschreibung automatisch generiert.">
            <a:extLst>
              <a:ext uri="{FF2B5EF4-FFF2-40B4-BE49-F238E27FC236}">
                <a16:creationId xmlns:a16="http://schemas.microsoft.com/office/drawing/2014/main" id="{DDC958DF-4FDD-4F1B-A56D-01E047AD168B}"/>
              </a:ext>
            </a:extLst>
          </p:cNvPr>
          <p:cNvPicPr>
            <a:picLocks noChangeAspect="1"/>
          </p:cNvPicPr>
          <p:nvPr/>
        </p:nvPicPr>
        <p:blipFill>
          <a:blip r:embed="rId4"/>
          <a:stretch>
            <a:fillRect/>
          </a:stretch>
        </p:blipFill>
        <p:spPr>
          <a:xfrm>
            <a:off x="8542962" y="3240968"/>
            <a:ext cx="2743200" cy="1523345"/>
          </a:xfrm>
          <a:prstGeom prst="rect">
            <a:avLst/>
          </a:prstGeom>
        </p:spPr>
      </p:pic>
      <p:pic>
        <p:nvPicPr>
          <p:cNvPr id="6" name="Grafik 6" descr="Ein Bild, das Tisch enthält.&#10;&#10;Beschreibung automatisch generiert.">
            <a:extLst>
              <a:ext uri="{FF2B5EF4-FFF2-40B4-BE49-F238E27FC236}">
                <a16:creationId xmlns:a16="http://schemas.microsoft.com/office/drawing/2014/main" id="{970B4669-0AEE-41B1-9966-1827243B7B8D}"/>
              </a:ext>
            </a:extLst>
          </p:cNvPr>
          <p:cNvPicPr>
            <a:picLocks noChangeAspect="1"/>
          </p:cNvPicPr>
          <p:nvPr/>
        </p:nvPicPr>
        <p:blipFill>
          <a:blip r:embed="rId5"/>
          <a:stretch>
            <a:fillRect/>
          </a:stretch>
        </p:blipFill>
        <p:spPr>
          <a:xfrm>
            <a:off x="8542962" y="4943807"/>
            <a:ext cx="2743200" cy="1559511"/>
          </a:xfrm>
          <a:prstGeom prst="rect">
            <a:avLst/>
          </a:prstGeom>
        </p:spPr>
      </p:pic>
      <p:sp>
        <p:nvSpPr>
          <p:cNvPr id="8" name="Content Placeholder 4">
            <a:extLst>
              <a:ext uri="{FF2B5EF4-FFF2-40B4-BE49-F238E27FC236}">
                <a16:creationId xmlns:a16="http://schemas.microsoft.com/office/drawing/2014/main" id="{A4548E6F-640C-4C1E-B4C6-921B9A2DD490}"/>
              </a:ext>
            </a:extLst>
          </p:cNvPr>
          <p:cNvSpPr txBox="1">
            <a:spLocks/>
          </p:cNvSpPr>
          <p:nvPr/>
        </p:nvSpPr>
        <p:spPr>
          <a:xfrm>
            <a:off x="751150" y="1825625"/>
            <a:ext cx="7674336" cy="4351338"/>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No unique pattern can be identified for payloads below 2,000kg due to mix of booster version and limited FT and B4 data</a:t>
            </a:r>
          </a:p>
          <a:p>
            <a:pPr>
              <a:lnSpc>
                <a:spcPct val="100000"/>
              </a:lnSpc>
              <a:spcBef>
                <a:spcPts val="1400"/>
              </a:spcBef>
            </a:pPr>
            <a:r>
              <a:rPr lang="en-US" sz="2200" dirty="0">
                <a:solidFill>
                  <a:schemeClr val="accent3">
                    <a:lumMod val="25000"/>
                  </a:schemeClr>
                </a:solidFill>
                <a:latin typeface="Abadi"/>
              </a:rPr>
              <a:t>v1.1 boosters fail constantly with only 1 successful landing., V1.0 never managed any successful landing and B5 was only tested once (outcome: success). F5 &amp; B4 boosters seem to be overall better booster version, however, the suitability of each depends on the payload as follow:</a:t>
            </a:r>
          </a:p>
          <a:p>
            <a:pPr>
              <a:lnSpc>
                <a:spcPct val="100000"/>
              </a:lnSpc>
              <a:spcBef>
                <a:spcPts val="1400"/>
              </a:spcBef>
            </a:pPr>
            <a:r>
              <a:rPr lang="en-US" sz="2200" dirty="0">
                <a:solidFill>
                  <a:schemeClr val="accent3">
                    <a:lumMod val="25000"/>
                  </a:schemeClr>
                </a:solidFill>
                <a:latin typeface="Abadi"/>
              </a:rPr>
              <a:t>FT rockets seem to be more suitable for payloads up to 3,500 kg </a:t>
            </a:r>
          </a:p>
          <a:p>
            <a:pPr>
              <a:lnSpc>
                <a:spcPct val="100000"/>
              </a:lnSpc>
              <a:spcBef>
                <a:spcPts val="1400"/>
              </a:spcBef>
            </a:pPr>
            <a:r>
              <a:rPr lang="en-US" sz="2200" dirty="0">
                <a:solidFill>
                  <a:schemeClr val="accent3">
                    <a:lumMod val="25000"/>
                  </a:schemeClr>
                </a:solidFill>
                <a:latin typeface="Abadi"/>
              </a:rPr>
              <a:t>B4 rockets seem to be more suitable for payloads up to 5,000 kg </a:t>
            </a:r>
          </a:p>
          <a:p>
            <a:pPr>
              <a:lnSpc>
                <a:spcPct val="100000"/>
              </a:lnSpc>
              <a:spcBef>
                <a:spcPts val="1400"/>
              </a:spcBef>
            </a:pPr>
            <a:r>
              <a:rPr lang="en-US" sz="2200" dirty="0" err="1">
                <a:solidFill>
                  <a:schemeClr val="accent3">
                    <a:lumMod val="25000"/>
                  </a:schemeClr>
                </a:solidFill>
                <a:latin typeface="Abadi"/>
              </a:rPr>
              <a:t>Oerall</a:t>
            </a:r>
            <a:r>
              <a:rPr lang="en-US" sz="2200" dirty="0">
                <a:solidFill>
                  <a:schemeClr val="accent3">
                    <a:lumMod val="25000"/>
                  </a:schemeClr>
                </a:solidFill>
                <a:latin typeface="Abadi"/>
              </a:rPr>
              <a:t> success rate declines dramatically above 6,000 kg with only one single successful launch accomplished </a:t>
            </a:r>
          </a:p>
          <a:p>
            <a:pPr>
              <a:lnSpc>
                <a:spcPct val="100000"/>
              </a:lnSpc>
              <a:spcBef>
                <a:spcPts val="1400"/>
              </a:spcBef>
            </a:pPr>
            <a:endParaRPr lang="en-US" sz="2200" dirty="0">
              <a:solidFill>
                <a:srgbClr val="292929"/>
              </a:solidFill>
              <a:latin typeface="Abadi"/>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46420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Same Confusion Matrix for all models</a:t>
            </a:r>
            <a:endParaRPr lang="de-DE"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Grafik 2" descr="Ein Bild, das Text, Elektronik, Screenshot enthält.&#10;&#10;Beschreibung automatisch generiert.">
            <a:extLst>
              <a:ext uri="{FF2B5EF4-FFF2-40B4-BE49-F238E27FC236}">
                <a16:creationId xmlns:a16="http://schemas.microsoft.com/office/drawing/2014/main" id="{244C3E80-0973-4C14-AE37-A526862E1B70}"/>
              </a:ext>
            </a:extLst>
          </p:cNvPr>
          <p:cNvPicPr>
            <a:picLocks noChangeAspect="1"/>
          </p:cNvPicPr>
          <p:nvPr/>
        </p:nvPicPr>
        <p:blipFill>
          <a:blip r:embed="rId3"/>
          <a:stretch>
            <a:fillRect/>
          </a:stretch>
        </p:blipFill>
        <p:spPr>
          <a:xfrm>
            <a:off x="8054940" y="3123258"/>
            <a:ext cx="3565132" cy="275193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14294"/>
            <a:ext cx="5325989" cy="216772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Classifier reaches highest accuracy on train set with 0.90. However, we trained the models and all of them let to a Test-Accuracy-Score of 0.83</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Grafik 2">
            <a:extLst>
              <a:ext uri="{FF2B5EF4-FFF2-40B4-BE49-F238E27FC236}">
                <a16:creationId xmlns:a16="http://schemas.microsoft.com/office/drawing/2014/main" id="{D47201D1-A090-4E90-BD12-C36FBE79C00B}"/>
              </a:ext>
            </a:extLst>
          </p:cNvPr>
          <p:cNvPicPr>
            <a:picLocks noChangeAspect="1"/>
          </p:cNvPicPr>
          <p:nvPr/>
        </p:nvPicPr>
        <p:blipFill>
          <a:blip r:embed="rId3"/>
          <a:stretch>
            <a:fillRect/>
          </a:stretch>
        </p:blipFill>
        <p:spPr>
          <a:xfrm>
            <a:off x="6478437" y="3488115"/>
            <a:ext cx="4323740" cy="2943176"/>
          </a:xfrm>
          <a:prstGeom prst="rect">
            <a:avLst/>
          </a:prstGeom>
        </p:spPr>
      </p:pic>
      <p:pic>
        <p:nvPicPr>
          <p:cNvPr id="3" name="Grafik 5" descr="Ein Bild, das Tisch enthält.&#10;&#10;Beschreibung automatisch generiert.">
            <a:extLst>
              <a:ext uri="{FF2B5EF4-FFF2-40B4-BE49-F238E27FC236}">
                <a16:creationId xmlns:a16="http://schemas.microsoft.com/office/drawing/2014/main" id="{1CCA1873-04D6-4E1F-9C81-D6399C6F92B3}"/>
              </a:ext>
            </a:extLst>
          </p:cNvPr>
          <p:cNvPicPr>
            <a:picLocks noChangeAspect="1"/>
          </p:cNvPicPr>
          <p:nvPr/>
        </p:nvPicPr>
        <p:blipFill>
          <a:blip r:embed="rId4"/>
          <a:stretch>
            <a:fillRect/>
          </a:stretch>
        </p:blipFill>
        <p:spPr>
          <a:xfrm>
            <a:off x="684363" y="4441428"/>
            <a:ext cx="4569124" cy="178514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733088" cy="4356100"/>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ea typeface="+mn-lt"/>
                <a:cs typeface="+mn-lt"/>
              </a:rPr>
              <a:t>Orbit SSO seems to be a safe flight distance for lower payloads without any failed launch. VLEO, PO, ISS and LEO seem to be safe flight distances for higher payloads</a:t>
            </a:r>
          </a:p>
          <a:p>
            <a:pPr>
              <a:lnSpc>
                <a:spcPct val="100000"/>
              </a:lnSpc>
              <a:spcBef>
                <a:spcPts val="1400"/>
              </a:spcBef>
            </a:pPr>
            <a:r>
              <a:rPr lang="en-US" sz="2200" dirty="0">
                <a:solidFill>
                  <a:schemeClr val="accent3">
                    <a:lumMod val="25000"/>
                  </a:schemeClr>
                </a:solidFill>
                <a:latin typeface="Abadi"/>
              </a:rPr>
              <a:t>The success rate improved fundamentally over time and a close to 100% success rate can be expected in the future </a:t>
            </a:r>
          </a:p>
          <a:p>
            <a:pPr>
              <a:lnSpc>
                <a:spcPct val="100000"/>
              </a:lnSpc>
              <a:spcBef>
                <a:spcPts val="1400"/>
              </a:spcBef>
            </a:pPr>
            <a:r>
              <a:rPr lang="en-CA" sz="2200" dirty="0">
                <a:solidFill>
                  <a:schemeClr val="accent3">
                    <a:lumMod val="25000"/>
                  </a:schemeClr>
                </a:solidFill>
                <a:ea typeface="+mn-lt"/>
                <a:cs typeface="+mn-lt"/>
              </a:rPr>
              <a:t>KSC LC 39A has the highest success rate. However, it seems the number of flights is a more relevant factor and KSC LC 39A just happens to be the last launch site added to the test (at around 30 launches) and thus benefitting from lessons-learned of previous launches</a:t>
            </a:r>
          </a:p>
          <a:p>
            <a:pPr>
              <a:lnSpc>
                <a:spcPct val="100000"/>
              </a:lnSpc>
              <a:spcBef>
                <a:spcPts val="1400"/>
              </a:spcBef>
            </a:pPr>
            <a:r>
              <a:rPr lang="en-US" sz="2200" dirty="0">
                <a:solidFill>
                  <a:schemeClr val="accent3">
                    <a:lumMod val="25000"/>
                  </a:schemeClr>
                </a:solidFill>
                <a:latin typeface="Abadi"/>
              </a:rPr>
              <a:t>Decision Tree Classifier represents the best Machine Learning Model for the SpaceX dataset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via SpaceX REST API &amp; web scraping Falcon 9 launch records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cleaned, normalized and filtered via Pandas</a:t>
            </a:r>
            <a:endParaRPr lang="en-US" dirty="0">
              <a:solidFill>
                <a:schemeClr val="bg2">
                  <a:lumMod val="50000"/>
                </a:schemeClr>
              </a:solidFill>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Hyperparameters of models (</a:t>
            </a:r>
            <a:r>
              <a:rPr lang="en-US" sz="7600" dirty="0" err="1">
                <a:solidFill>
                  <a:schemeClr val="bg2">
                    <a:lumMod val="50000"/>
                  </a:schemeClr>
                </a:solidFill>
                <a:latin typeface="Abadi"/>
              </a:rPr>
              <a:t>LogReg</a:t>
            </a:r>
            <a:r>
              <a:rPr lang="en-US" sz="7600" dirty="0">
                <a:solidFill>
                  <a:schemeClr val="bg2">
                    <a:lumMod val="50000"/>
                  </a:schemeClr>
                </a:solidFill>
                <a:latin typeface="Abadi"/>
              </a:rPr>
              <a:t>, SVM, Tree and KNN) tuned with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&amp; evaluated with Confusion Matrix</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Falcon 9 launch records derived via Wikipedia web scraping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SpaceX data derived via SpaceX REST API</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
        <p:nvSpPr>
          <p:cNvPr id="2" name="Rechteck: abgerundete Ecken 1">
            <a:extLst>
              <a:ext uri="{FF2B5EF4-FFF2-40B4-BE49-F238E27FC236}">
                <a16:creationId xmlns:a16="http://schemas.microsoft.com/office/drawing/2014/main" id="{0B30F167-716F-4D63-A1D8-19CC5A439813}"/>
              </a:ext>
            </a:extLst>
          </p:cNvPr>
          <p:cNvSpPr/>
          <p:nvPr/>
        </p:nvSpPr>
        <p:spPr>
          <a:xfrm>
            <a:off x="7271658" y="5275943"/>
            <a:ext cx="4181927" cy="6077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cs typeface="Calibri"/>
              </a:rPr>
              <a:t>Wikipedia</a:t>
            </a:r>
            <a:endParaRPr lang="de-DE"/>
          </a:p>
        </p:txBody>
      </p:sp>
      <p:sp>
        <p:nvSpPr>
          <p:cNvPr id="7" name="Rechteck: abgerundete Ecken 6">
            <a:extLst>
              <a:ext uri="{FF2B5EF4-FFF2-40B4-BE49-F238E27FC236}">
                <a16:creationId xmlns:a16="http://schemas.microsoft.com/office/drawing/2014/main" id="{3607E5BF-12E4-45AE-BD4B-F0C6DB0731B1}"/>
              </a:ext>
            </a:extLst>
          </p:cNvPr>
          <p:cNvSpPr/>
          <p:nvPr/>
        </p:nvSpPr>
        <p:spPr>
          <a:xfrm>
            <a:off x="767442" y="5275942"/>
            <a:ext cx="4181927" cy="6077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a:cs typeface="Calibri"/>
              </a:rPr>
              <a:t>SpaceX</a:t>
            </a:r>
            <a:endParaRPr lang="de-DE"/>
          </a:p>
        </p:txBody>
      </p:sp>
      <p:sp>
        <p:nvSpPr>
          <p:cNvPr id="3" name="Rechteck 2">
            <a:extLst>
              <a:ext uri="{FF2B5EF4-FFF2-40B4-BE49-F238E27FC236}">
                <a16:creationId xmlns:a16="http://schemas.microsoft.com/office/drawing/2014/main" id="{D59684BF-75E4-452E-8C1E-9485E49936F9}"/>
              </a:ext>
            </a:extLst>
          </p:cNvPr>
          <p:cNvSpPr/>
          <p:nvPr/>
        </p:nvSpPr>
        <p:spPr>
          <a:xfrm>
            <a:off x="7233103" y="2842532"/>
            <a:ext cx="4181927" cy="5896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a:cs typeface="Calibri"/>
              </a:rPr>
              <a:t>Web scraping</a:t>
            </a:r>
            <a:endParaRPr lang="de-DE"/>
          </a:p>
        </p:txBody>
      </p:sp>
      <p:sp>
        <p:nvSpPr>
          <p:cNvPr id="8" name="Rechteck 7">
            <a:extLst>
              <a:ext uri="{FF2B5EF4-FFF2-40B4-BE49-F238E27FC236}">
                <a16:creationId xmlns:a16="http://schemas.microsoft.com/office/drawing/2014/main" id="{5C1E6AF2-81AA-42C0-A14A-746AC1FE4354}"/>
              </a:ext>
            </a:extLst>
          </p:cNvPr>
          <p:cNvSpPr/>
          <p:nvPr/>
        </p:nvSpPr>
        <p:spPr>
          <a:xfrm>
            <a:off x="774245" y="2842531"/>
            <a:ext cx="4181927" cy="589643"/>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de-DE">
                <a:cs typeface="Calibri"/>
              </a:rPr>
              <a:t>REST API</a:t>
            </a:r>
            <a:endParaRPr lang="de-DE"/>
          </a:p>
        </p:txBody>
      </p:sp>
      <p:sp>
        <p:nvSpPr>
          <p:cNvPr id="4" name="Pfeil: nach unten 3">
            <a:extLst>
              <a:ext uri="{FF2B5EF4-FFF2-40B4-BE49-F238E27FC236}">
                <a16:creationId xmlns:a16="http://schemas.microsoft.com/office/drawing/2014/main" id="{D57809EB-73E1-45FA-B441-9AD9757D8C8D}"/>
              </a:ext>
            </a:extLst>
          </p:cNvPr>
          <p:cNvSpPr/>
          <p:nvPr/>
        </p:nvSpPr>
        <p:spPr>
          <a:xfrm>
            <a:off x="769148" y="3842404"/>
            <a:ext cx="480785" cy="97971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0" name="Pfeil: nach unten 9">
            <a:extLst>
              <a:ext uri="{FF2B5EF4-FFF2-40B4-BE49-F238E27FC236}">
                <a16:creationId xmlns:a16="http://schemas.microsoft.com/office/drawing/2014/main" id="{6D5F9778-32CA-48C5-B756-F5864149CCDE}"/>
              </a:ext>
            </a:extLst>
          </p:cNvPr>
          <p:cNvSpPr/>
          <p:nvPr/>
        </p:nvSpPr>
        <p:spPr>
          <a:xfrm>
            <a:off x="7273362" y="3842403"/>
            <a:ext cx="480785" cy="97971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1" name="Pfeil: nach unten 10">
            <a:extLst>
              <a:ext uri="{FF2B5EF4-FFF2-40B4-BE49-F238E27FC236}">
                <a16:creationId xmlns:a16="http://schemas.microsoft.com/office/drawing/2014/main" id="{1E09825A-1AD8-434B-A6BA-F6B8A595BB2D}"/>
              </a:ext>
            </a:extLst>
          </p:cNvPr>
          <p:cNvSpPr/>
          <p:nvPr/>
        </p:nvSpPr>
        <p:spPr>
          <a:xfrm rot="10800000">
            <a:off x="4479361" y="3842404"/>
            <a:ext cx="480785" cy="97971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3" name="Pfeil: nach unten 12">
            <a:extLst>
              <a:ext uri="{FF2B5EF4-FFF2-40B4-BE49-F238E27FC236}">
                <a16:creationId xmlns:a16="http://schemas.microsoft.com/office/drawing/2014/main" id="{4BBAACF3-F4AD-4C02-BD33-9567939311D4}"/>
              </a:ext>
            </a:extLst>
          </p:cNvPr>
          <p:cNvSpPr/>
          <p:nvPr/>
        </p:nvSpPr>
        <p:spPr>
          <a:xfrm rot="10800000">
            <a:off x="10938218" y="3842403"/>
            <a:ext cx="480785" cy="97971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9" name="Textfeld 8">
            <a:extLst>
              <a:ext uri="{FF2B5EF4-FFF2-40B4-BE49-F238E27FC236}">
                <a16:creationId xmlns:a16="http://schemas.microsoft.com/office/drawing/2014/main" id="{AFCB338D-8DA0-4B18-A578-6DC9A39273DF}"/>
              </a:ext>
            </a:extLst>
          </p:cNvPr>
          <p:cNvSpPr txBox="1"/>
          <p:nvPr/>
        </p:nvSpPr>
        <p:spPr>
          <a:xfrm>
            <a:off x="8491310" y="3901167"/>
            <a:ext cx="18723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Falcon 9 launch </a:t>
            </a:r>
            <a:r>
              <a:rPr lang="de-DE" err="1"/>
              <a:t>records</a:t>
            </a:r>
            <a:r>
              <a:rPr lang="de-DE"/>
              <a:t> </a:t>
            </a:r>
            <a:r>
              <a:rPr lang="de-DE" err="1"/>
              <a:t>from</a:t>
            </a:r>
            <a:r>
              <a:rPr lang="de-DE"/>
              <a:t> 2013 </a:t>
            </a:r>
            <a:r>
              <a:rPr lang="de-DE" err="1"/>
              <a:t>t</a:t>
            </a:r>
            <a:r>
              <a:rPr lang="de-DE" err="1">
                <a:solidFill>
                  <a:srgbClr val="000000"/>
                </a:solidFill>
                <a:latin typeface="Calibri"/>
                <a:cs typeface="Calibri"/>
              </a:rPr>
              <a:t>o</a:t>
            </a:r>
            <a:r>
              <a:rPr lang="de-DE"/>
              <a:t> 2019 </a:t>
            </a:r>
          </a:p>
        </p:txBody>
      </p:sp>
      <p:sp>
        <p:nvSpPr>
          <p:cNvPr id="14" name="Textfeld 13">
            <a:extLst>
              <a:ext uri="{FF2B5EF4-FFF2-40B4-BE49-F238E27FC236}">
                <a16:creationId xmlns:a16="http://schemas.microsoft.com/office/drawing/2014/main" id="{AEAFF2DA-7091-42CA-924F-CCDB0709A02F}"/>
              </a:ext>
            </a:extLst>
          </p:cNvPr>
          <p:cNvSpPr txBox="1"/>
          <p:nvPr/>
        </p:nvSpPr>
        <p:spPr>
          <a:xfrm>
            <a:off x="1669595" y="3629023"/>
            <a:ext cx="281577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Open source SpaceX </a:t>
            </a:r>
            <a:r>
              <a:rPr lang="de-DE" err="1"/>
              <a:t>data</a:t>
            </a:r>
            <a:r>
              <a:rPr lang="de-DE"/>
              <a:t> </a:t>
            </a:r>
            <a:r>
              <a:rPr lang="de-DE" err="1"/>
              <a:t>including</a:t>
            </a:r>
            <a:r>
              <a:rPr lang="de-DE"/>
              <a:t> launch, rocket, </a:t>
            </a:r>
            <a:r>
              <a:rPr lang="de-DE" err="1"/>
              <a:t>core</a:t>
            </a:r>
            <a:r>
              <a:rPr lang="de-DE"/>
              <a:t>, </a:t>
            </a:r>
            <a:r>
              <a:rPr lang="de-DE" err="1"/>
              <a:t>capsule</a:t>
            </a:r>
            <a:r>
              <a:rPr lang="de-DE"/>
              <a:t>, </a:t>
            </a:r>
            <a:r>
              <a:rPr lang="de-DE" err="1"/>
              <a:t>starlink</a:t>
            </a:r>
            <a:r>
              <a:rPr lang="de-DE"/>
              <a:t>, </a:t>
            </a:r>
            <a:r>
              <a:rPr lang="de-DE" err="1"/>
              <a:t>launchpad</a:t>
            </a:r>
            <a:r>
              <a:rPr lang="de-DE"/>
              <a:t> and </a:t>
            </a:r>
            <a:r>
              <a:rPr lang="de-DE" err="1"/>
              <a:t>landing</a:t>
            </a:r>
            <a:r>
              <a:rPr lang="de-DE"/>
              <a:t> </a:t>
            </a:r>
            <a:r>
              <a:rPr lang="de-DE" err="1"/>
              <a:t>pad</a:t>
            </a:r>
            <a:r>
              <a:rPr lang="de-DE"/>
              <a:t> </a:t>
            </a:r>
            <a:endParaRPr lang="de-DE">
              <a:cs typeface="Calibri"/>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endParaRPr lang="en-US" sz="2200" dirty="0">
              <a:solidFill>
                <a:schemeClr val="accent3">
                  <a:lumMod val="25000"/>
                </a:schemeClr>
              </a:solidFill>
              <a:latin typeface="Abadi"/>
            </a:endParaRPr>
          </a:p>
          <a:p>
            <a:r>
              <a:rPr lang="en-US" sz="2200" dirty="0">
                <a:solidFill>
                  <a:schemeClr val="accent3">
                    <a:lumMod val="25000"/>
                  </a:schemeClr>
                </a:solidFill>
                <a:ea typeface="+mn-lt"/>
                <a:cs typeface="+mn-lt"/>
              </a:rPr>
              <a:t>D#: API functions required to access endpoint data for Rockets, </a:t>
            </a:r>
            <a:r>
              <a:rPr lang="en-US" sz="2200" dirty="0" err="1">
                <a:solidFill>
                  <a:schemeClr val="accent3">
                    <a:lumMod val="25000"/>
                  </a:schemeClr>
                </a:solidFill>
                <a:ea typeface="+mn-lt"/>
                <a:cs typeface="+mn-lt"/>
              </a:rPr>
              <a:t>LaunchSite</a:t>
            </a:r>
            <a:r>
              <a:rPr lang="en-US" sz="2200" dirty="0">
                <a:solidFill>
                  <a:schemeClr val="accent3">
                    <a:lumMod val="25000"/>
                  </a:schemeClr>
                </a:solidFill>
                <a:ea typeface="+mn-lt"/>
                <a:cs typeface="+mn-lt"/>
              </a:rPr>
              <a:t>, </a:t>
            </a:r>
            <a:r>
              <a:rPr lang="en-US" sz="2200" dirty="0" err="1">
                <a:solidFill>
                  <a:schemeClr val="accent3">
                    <a:lumMod val="25000"/>
                  </a:schemeClr>
                </a:solidFill>
                <a:ea typeface="+mn-lt"/>
                <a:cs typeface="+mn-lt"/>
              </a:rPr>
              <a:t>PayloadData</a:t>
            </a:r>
            <a:r>
              <a:rPr lang="en-US" sz="2200" dirty="0">
                <a:solidFill>
                  <a:schemeClr val="accent3">
                    <a:lumMod val="25000"/>
                  </a:schemeClr>
                </a:solidFill>
                <a:ea typeface="+mn-lt"/>
                <a:cs typeface="+mn-lt"/>
              </a:rPr>
              <a:t> and CoreData</a:t>
            </a:r>
            <a:endParaRPr lang="de-DE" sz="2200" dirty="0">
              <a:solidFill>
                <a:schemeClr val="accent3">
                  <a:lumMod val="25000"/>
                </a:schemeClr>
              </a:solidFill>
              <a:ea typeface="+mn-lt"/>
              <a:cs typeface="+mn-lt"/>
            </a:endParaRPr>
          </a:p>
          <a:p>
            <a:r>
              <a:rPr lang="en-US" sz="2200" dirty="0">
                <a:solidFill>
                  <a:schemeClr val="accent3">
                    <a:lumMod val="25000"/>
                  </a:schemeClr>
                </a:solidFill>
                <a:ea typeface="+mn-lt"/>
                <a:cs typeface="+mn-lt"/>
              </a:rPr>
              <a:t>Falcon 1 records: excluded</a:t>
            </a:r>
            <a:endParaRPr lang="de-DE" sz="2200" dirty="0">
              <a:solidFill>
                <a:schemeClr val="accent3">
                  <a:lumMod val="25000"/>
                </a:schemeClr>
              </a:solidFill>
              <a:ea typeface="+mn-lt"/>
              <a:cs typeface="+mn-lt"/>
            </a:endParaRPr>
          </a:p>
          <a:p>
            <a:r>
              <a:rPr lang="en-US" sz="2200" dirty="0" err="1">
                <a:solidFill>
                  <a:schemeClr val="accent3">
                    <a:lumMod val="25000"/>
                  </a:schemeClr>
                </a:solidFill>
                <a:ea typeface="+mn-lt"/>
                <a:cs typeface="+mn-lt"/>
              </a:rPr>
              <a:t>PayloadMass</a:t>
            </a:r>
            <a:r>
              <a:rPr lang="en-US" sz="2200" dirty="0">
                <a:solidFill>
                  <a:schemeClr val="accent3">
                    <a:lumMod val="25000"/>
                  </a:schemeClr>
                </a:solidFill>
                <a:ea typeface="+mn-lt"/>
                <a:cs typeface="+mn-lt"/>
              </a:rPr>
              <a:t> Nulls: replaced by average </a:t>
            </a:r>
            <a:endParaRPr lang="de-DE" sz="2200" dirty="0">
              <a:solidFill>
                <a:schemeClr val="accent3">
                  <a:lumMod val="25000"/>
                </a:schemeClr>
              </a:solidFill>
              <a:ea typeface="+mn-lt"/>
              <a:cs typeface="+mn-lt"/>
            </a:endParaRPr>
          </a:p>
          <a:p>
            <a:r>
              <a:rPr lang="en-US" sz="2200" dirty="0">
                <a:solidFill>
                  <a:schemeClr val="accent3">
                    <a:lumMod val="25000"/>
                  </a:schemeClr>
                </a:solidFill>
                <a:ea typeface="+mn-lt"/>
                <a:cs typeface="+mn-lt"/>
              </a:rPr>
              <a:t>Other </a:t>
            </a:r>
            <a:r>
              <a:rPr lang="en-US" sz="2200" dirty="0" err="1">
                <a:solidFill>
                  <a:schemeClr val="accent3">
                    <a:lumMod val="25000"/>
                  </a:schemeClr>
                </a:solidFill>
                <a:ea typeface="+mn-lt"/>
                <a:cs typeface="+mn-lt"/>
              </a:rPr>
              <a:t>cleasing</a:t>
            </a:r>
            <a:r>
              <a:rPr lang="en-US" sz="2200" dirty="0">
                <a:solidFill>
                  <a:schemeClr val="accent3">
                    <a:lumMod val="25000"/>
                  </a:schemeClr>
                </a:solidFill>
                <a:ea typeface="+mn-lt"/>
                <a:cs typeface="+mn-lt"/>
              </a:rPr>
              <a:t>: datetime </a:t>
            </a:r>
            <a:r>
              <a:rPr lang="en-US" sz="2200" dirty="0" err="1">
                <a:solidFill>
                  <a:schemeClr val="accent3">
                    <a:lumMod val="25000"/>
                  </a:schemeClr>
                </a:solidFill>
                <a:ea typeface="+mn-lt"/>
                <a:cs typeface="+mn-lt"/>
              </a:rPr>
              <a:t>convertion</a:t>
            </a:r>
            <a:r>
              <a:rPr lang="en-US" sz="2200" dirty="0">
                <a:solidFill>
                  <a:schemeClr val="accent3">
                    <a:lumMod val="25000"/>
                  </a:schemeClr>
                </a:solidFill>
                <a:ea typeface="+mn-lt"/>
                <a:cs typeface="+mn-lt"/>
              </a:rPr>
              <a:t>, cores restriction, date restriction, falcon 9 restriction</a:t>
            </a:r>
            <a:endParaRPr lang="en-US" dirty="0">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a:endParaRPr>
          </a:p>
          <a:p>
            <a:r>
              <a:rPr lang="en-US" sz="2200" dirty="0">
                <a:ea typeface="+mn-lt"/>
                <a:cs typeface="+mn-lt"/>
                <a:hlinkClick r:id="rId3"/>
              </a:rPr>
              <a:t>https://github.com/johannes-jaeger/Data-Science---Capstone/blob/main/Data%20Collection%20API.ipynb</a:t>
            </a:r>
          </a:p>
          <a:p>
            <a:pPr>
              <a:lnSpc>
                <a:spcPct val="100000"/>
              </a:lnSpc>
              <a:spcBef>
                <a:spcPts val="1400"/>
              </a:spcBef>
            </a:pPr>
            <a:endParaRPr lang="en-US" sz="2200" dirty="0">
              <a:ea typeface="+mn-lt"/>
              <a:cs typeface="+mn-lt"/>
              <a:hlinkClick r:id="rId3"/>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2" name="Rechteck: abgerundete Ecken 1">
            <a:extLst>
              <a:ext uri="{FF2B5EF4-FFF2-40B4-BE49-F238E27FC236}">
                <a16:creationId xmlns:a16="http://schemas.microsoft.com/office/drawing/2014/main" id="{6D5CA047-60F3-4F85-8B4A-458CAC837036}"/>
              </a:ext>
            </a:extLst>
          </p:cNvPr>
          <p:cNvSpPr/>
          <p:nvPr/>
        </p:nvSpPr>
        <p:spPr>
          <a:xfrm>
            <a:off x="6718299" y="4423228"/>
            <a:ext cx="4181927" cy="6077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a:cs typeface="Calibri"/>
              </a:rPr>
              <a:t>SpaceX</a:t>
            </a:r>
            <a:endParaRPr lang="de-DE"/>
          </a:p>
        </p:txBody>
      </p:sp>
      <p:sp>
        <p:nvSpPr>
          <p:cNvPr id="9" name="Rechteck 8">
            <a:extLst>
              <a:ext uri="{FF2B5EF4-FFF2-40B4-BE49-F238E27FC236}">
                <a16:creationId xmlns:a16="http://schemas.microsoft.com/office/drawing/2014/main" id="{4B0AC1E2-6B4F-4507-891D-21372B5CCE6E}"/>
              </a:ext>
            </a:extLst>
          </p:cNvPr>
          <p:cNvSpPr/>
          <p:nvPr/>
        </p:nvSpPr>
        <p:spPr>
          <a:xfrm>
            <a:off x="6725102" y="1989817"/>
            <a:ext cx="4181927" cy="589643"/>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de-DE">
                <a:cs typeface="Calibri"/>
              </a:rPr>
              <a:t>REST API</a:t>
            </a:r>
            <a:endParaRPr lang="de-DE"/>
          </a:p>
        </p:txBody>
      </p:sp>
      <p:sp>
        <p:nvSpPr>
          <p:cNvPr id="11" name="Pfeil: nach unten 10">
            <a:extLst>
              <a:ext uri="{FF2B5EF4-FFF2-40B4-BE49-F238E27FC236}">
                <a16:creationId xmlns:a16="http://schemas.microsoft.com/office/drawing/2014/main" id="{81E68E21-1508-41ED-935A-01A9AFC6E50F}"/>
              </a:ext>
            </a:extLst>
          </p:cNvPr>
          <p:cNvSpPr/>
          <p:nvPr/>
        </p:nvSpPr>
        <p:spPr>
          <a:xfrm>
            <a:off x="6720005" y="2989690"/>
            <a:ext cx="480785" cy="97971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3" name="Pfeil: nach unten 12">
            <a:extLst>
              <a:ext uri="{FF2B5EF4-FFF2-40B4-BE49-F238E27FC236}">
                <a16:creationId xmlns:a16="http://schemas.microsoft.com/office/drawing/2014/main" id="{63642A6A-666A-4950-8242-D7128A835928}"/>
              </a:ext>
            </a:extLst>
          </p:cNvPr>
          <p:cNvSpPr/>
          <p:nvPr/>
        </p:nvSpPr>
        <p:spPr>
          <a:xfrm rot="10800000">
            <a:off x="10430218" y="2989690"/>
            <a:ext cx="480785" cy="97971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5" name="Textfeld 14">
            <a:extLst>
              <a:ext uri="{FF2B5EF4-FFF2-40B4-BE49-F238E27FC236}">
                <a16:creationId xmlns:a16="http://schemas.microsoft.com/office/drawing/2014/main" id="{B0CD599B-C5E3-4FEB-9FFF-2B367FCC1ACC}"/>
              </a:ext>
            </a:extLst>
          </p:cNvPr>
          <p:cNvSpPr txBox="1"/>
          <p:nvPr/>
        </p:nvSpPr>
        <p:spPr>
          <a:xfrm>
            <a:off x="7620452" y="2776309"/>
            <a:ext cx="281577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Open source SpaceX </a:t>
            </a:r>
            <a:r>
              <a:rPr lang="de-DE" err="1"/>
              <a:t>data</a:t>
            </a:r>
            <a:r>
              <a:rPr lang="de-DE"/>
              <a:t> </a:t>
            </a:r>
            <a:r>
              <a:rPr lang="de-DE" err="1"/>
              <a:t>including</a:t>
            </a:r>
            <a:r>
              <a:rPr lang="de-DE"/>
              <a:t> launch, rocket, </a:t>
            </a:r>
            <a:r>
              <a:rPr lang="de-DE" err="1"/>
              <a:t>core</a:t>
            </a:r>
            <a:r>
              <a:rPr lang="de-DE"/>
              <a:t>, </a:t>
            </a:r>
            <a:r>
              <a:rPr lang="de-DE" err="1"/>
              <a:t>capsule</a:t>
            </a:r>
            <a:r>
              <a:rPr lang="de-DE"/>
              <a:t>, </a:t>
            </a:r>
            <a:r>
              <a:rPr lang="de-DE" err="1"/>
              <a:t>starlink</a:t>
            </a:r>
            <a:r>
              <a:rPr lang="de-DE"/>
              <a:t>, </a:t>
            </a:r>
            <a:r>
              <a:rPr lang="de-DE" err="1"/>
              <a:t>launchpad</a:t>
            </a:r>
            <a:r>
              <a:rPr lang="de-DE"/>
              <a:t> and </a:t>
            </a:r>
            <a:r>
              <a:rPr lang="de-DE" err="1"/>
              <a:t>landing</a:t>
            </a:r>
            <a:r>
              <a:rPr lang="de-DE"/>
              <a:t> </a:t>
            </a:r>
            <a:r>
              <a:rPr lang="de-DE" err="1"/>
              <a:t>pad</a:t>
            </a:r>
            <a:r>
              <a:rPr lang="de-DE"/>
              <a:t> </a:t>
            </a:r>
            <a:endParaRPr lang="de-DE">
              <a:cs typeface="Calibr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Define help functions</a:t>
            </a:r>
            <a:endParaRPr lang="de-DE"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Parse URL as text</a:t>
            </a:r>
          </a:p>
          <a:p>
            <a:pPr>
              <a:lnSpc>
                <a:spcPct val="100000"/>
              </a:lnSpc>
              <a:spcBef>
                <a:spcPts val="1400"/>
              </a:spcBef>
            </a:pPr>
            <a:r>
              <a:rPr lang="en-US" sz="2200" dirty="0">
                <a:solidFill>
                  <a:schemeClr val="accent3">
                    <a:lumMod val="25000"/>
                  </a:schemeClr>
                </a:solidFill>
                <a:latin typeface="Abadi"/>
              </a:rPr>
              <a:t>Extract column names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Create data frame by parsing launch HTML tables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hlinkClick r:id="rId3"/>
              </a:rPr>
              <a:t>https://github.com/johannes-jaeger/Data-Science---Capstone/blob/b167e5c015765e222bde81bea4089a8c710e4d05/Data%20Collection%20with%20Web%20Scraping.ipynb</a:t>
            </a:r>
          </a:p>
          <a:p>
            <a:pPr>
              <a:lnSpc>
                <a:spcPct val="100000"/>
              </a:lnSpc>
              <a:spcBef>
                <a:spcPts val="1400"/>
              </a:spcBef>
            </a:pPr>
            <a:endParaRPr lang="en-US" sz="2200" dirty="0">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0000"/>
              </a:lnSpc>
            </a:pPr>
            <a:r>
              <a:rPr lang="en-US" sz="3700" dirty="0">
                <a:solidFill>
                  <a:srgbClr val="0B49CB"/>
                </a:solidFill>
                <a:latin typeface="Abadi"/>
              </a:rPr>
              <a:t>Data Collection - Scraping</a:t>
            </a:r>
          </a:p>
        </p:txBody>
      </p:sp>
      <p:sp>
        <p:nvSpPr>
          <p:cNvPr id="5" name="Rechteck: abgerundete Ecken 4">
            <a:extLst>
              <a:ext uri="{FF2B5EF4-FFF2-40B4-BE49-F238E27FC236}">
                <a16:creationId xmlns:a16="http://schemas.microsoft.com/office/drawing/2014/main" id="{69796596-AF11-4C27-8F36-295405DECF92}"/>
              </a:ext>
            </a:extLst>
          </p:cNvPr>
          <p:cNvSpPr/>
          <p:nvPr/>
        </p:nvSpPr>
        <p:spPr>
          <a:xfrm>
            <a:off x="7126515" y="4677229"/>
            <a:ext cx="4181927" cy="6077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cs typeface="Calibri"/>
              </a:rPr>
              <a:t>Wikipedia</a:t>
            </a:r>
            <a:endParaRPr lang="de-DE"/>
          </a:p>
        </p:txBody>
      </p:sp>
      <p:sp>
        <p:nvSpPr>
          <p:cNvPr id="8" name="Rechteck 7">
            <a:extLst>
              <a:ext uri="{FF2B5EF4-FFF2-40B4-BE49-F238E27FC236}">
                <a16:creationId xmlns:a16="http://schemas.microsoft.com/office/drawing/2014/main" id="{3D8512D7-DF07-4E48-8804-D6B56C4DB9D5}"/>
              </a:ext>
            </a:extLst>
          </p:cNvPr>
          <p:cNvSpPr/>
          <p:nvPr/>
        </p:nvSpPr>
        <p:spPr>
          <a:xfrm>
            <a:off x="7087960" y="2243818"/>
            <a:ext cx="4181927" cy="5896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a:cs typeface="Calibri"/>
              </a:rPr>
              <a:t>Web scraping</a:t>
            </a:r>
            <a:endParaRPr lang="de-DE"/>
          </a:p>
        </p:txBody>
      </p:sp>
      <p:sp>
        <p:nvSpPr>
          <p:cNvPr id="10" name="Pfeil: nach unten 9">
            <a:extLst>
              <a:ext uri="{FF2B5EF4-FFF2-40B4-BE49-F238E27FC236}">
                <a16:creationId xmlns:a16="http://schemas.microsoft.com/office/drawing/2014/main" id="{2D8CFA82-97A9-4F2B-A892-B0EC6AD18EAE}"/>
              </a:ext>
            </a:extLst>
          </p:cNvPr>
          <p:cNvSpPr/>
          <p:nvPr/>
        </p:nvSpPr>
        <p:spPr>
          <a:xfrm>
            <a:off x="7128219" y="3243689"/>
            <a:ext cx="480785" cy="97971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4" name="Pfeil: nach unten 13">
            <a:extLst>
              <a:ext uri="{FF2B5EF4-FFF2-40B4-BE49-F238E27FC236}">
                <a16:creationId xmlns:a16="http://schemas.microsoft.com/office/drawing/2014/main" id="{A3A25C75-7C54-47A6-8001-6DD0FC5104AA}"/>
              </a:ext>
            </a:extLst>
          </p:cNvPr>
          <p:cNvSpPr/>
          <p:nvPr/>
        </p:nvSpPr>
        <p:spPr>
          <a:xfrm rot="10800000">
            <a:off x="10793075" y="3243689"/>
            <a:ext cx="480785" cy="97971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6" name="Textfeld 15">
            <a:extLst>
              <a:ext uri="{FF2B5EF4-FFF2-40B4-BE49-F238E27FC236}">
                <a16:creationId xmlns:a16="http://schemas.microsoft.com/office/drawing/2014/main" id="{3E35034C-3BB4-43EA-B099-F852E1252543}"/>
              </a:ext>
            </a:extLst>
          </p:cNvPr>
          <p:cNvSpPr txBox="1"/>
          <p:nvPr/>
        </p:nvSpPr>
        <p:spPr>
          <a:xfrm>
            <a:off x="8346167" y="3302453"/>
            <a:ext cx="18723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Falcon 9 launch </a:t>
            </a:r>
            <a:r>
              <a:rPr lang="de-DE" err="1"/>
              <a:t>records</a:t>
            </a:r>
            <a:r>
              <a:rPr lang="de-DE"/>
              <a:t> </a:t>
            </a:r>
            <a:r>
              <a:rPr lang="de-DE" err="1"/>
              <a:t>from</a:t>
            </a:r>
            <a:r>
              <a:rPr lang="de-DE"/>
              <a:t> 2013 </a:t>
            </a:r>
            <a:r>
              <a:rPr lang="de-DE" err="1"/>
              <a:t>t</a:t>
            </a:r>
            <a:r>
              <a:rPr lang="de-DE" err="1">
                <a:solidFill>
                  <a:srgbClr val="000000"/>
                </a:solidFill>
                <a:latin typeface="Calibri"/>
                <a:cs typeface="Calibri"/>
              </a:rPr>
              <a:t>o</a:t>
            </a:r>
            <a:r>
              <a:rPr lang="de-DE"/>
              <a:t> 2019 </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Breitbild</PresentationFormat>
  <Slides>49</Slides>
  <Notes>3</Notes>
  <HiddenSlides>0</HiddenSlides>
  <ScaleCrop>false</ScaleCrop>
  <HeadingPairs>
    <vt:vector size="4" baseType="variant">
      <vt:variant>
        <vt:lpstr>Design</vt:lpstr>
      </vt:variant>
      <vt:variant>
        <vt:i4>1</vt:i4>
      </vt:variant>
      <vt:variant>
        <vt:lpstr>Folientitel</vt:lpstr>
      </vt:variant>
      <vt:variant>
        <vt:i4>49</vt:i4>
      </vt:variant>
    </vt:vector>
  </HeadingPairs>
  <TitlesOfParts>
    <vt:vector size="50" baseType="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1309</cp:revision>
  <dcterms:created xsi:type="dcterms:W3CDTF">2021-04-29T18:58:34Z</dcterms:created>
  <dcterms:modified xsi:type="dcterms:W3CDTF">2022-02-22T21:32:34Z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